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333" r:id="rId3"/>
    <p:sldId id="257" r:id="rId4"/>
    <p:sldId id="259" r:id="rId5"/>
    <p:sldId id="263" r:id="rId6"/>
    <p:sldId id="258" r:id="rId7"/>
    <p:sldId id="261" r:id="rId8"/>
    <p:sldId id="260" r:id="rId9"/>
    <p:sldId id="262" r:id="rId10"/>
    <p:sldId id="264" r:id="rId11"/>
    <p:sldId id="265" r:id="rId12"/>
    <p:sldId id="266" r:id="rId13"/>
    <p:sldId id="267" r:id="rId14"/>
    <p:sldId id="268" r:id="rId15"/>
    <p:sldId id="269" r:id="rId16"/>
    <p:sldId id="273" r:id="rId17"/>
    <p:sldId id="270" r:id="rId18"/>
    <p:sldId id="271" r:id="rId19"/>
    <p:sldId id="312" r:id="rId20"/>
    <p:sldId id="272"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313" r:id="rId34"/>
    <p:sldId id="286" r:id="rId35"/>
    <p:sldId id="287" r:id="rId36"/>
    <p:sldId id="288" r:id="rId37"/>
    <p:sldId id="289" r:id="rId38"/>
    <p:sldId id="290" r:id="rId39"/>
    <p:sldId id="292" r:id="rId40"/>
    <p:sldId id="293" r:id="rId41"/>
    <p:sldId id="294" r:id="rId42"/>
    <p:sldId id="295" r:id="rId43"/>
    <p:sldId id="298" r:id="rId44"/>
    <p:sldId id="296" r:id="rId45"/>
    <p:sldId id="297" r:id="rId46"/>
    <p:sldId id="299" r:id="rId47"/>
    <p:sldId id="291" r:id="rId48"/>
    <p:sldId id="300" r:id="rId49"/>
    <p:sldId id="301" r:id="rId50"/>
    <p:sldId id="302" r:id="rId51"/>
    <p:sldId id="303" r:id="rId52"/>
    <p:sldId id="306" r:id="rId53"/>
    <p:sldId id="307" r:id="rId54"/>
    <p:sldId id="314" r:id="rId55"/>
    <p:sldId id="305" r:id="rId56"/>
    <p:sldId id="308" r:id="rId57"/>
    <p:sldId id="309" r:id="rId58"/>
    <p:sldId id="311" r:id="rId59"/>
    <p:sldId id="310" r:id="rId60"/>
    <p:sldId id="317" r:id="rId61"/>
    <p:sldId id="318" r:id="rId62"/>
    <p:sldId id="319" r:id="rId63"/>
    <p:sldId id="321" r:id="rId64"/>
    <p:sldId id="322" r:id="rId65"/>
    <p:sldId id="320" r:id="rId66"/>
    <p:sldId id="323" r:id="rId67"/>
    <p:sldId id="324" r:id="rId68"/>
    <p:sldId id="325" r:id="rId69"/>
    <p:sldId id="326" r:id="rId70"/>
    <p:sldId id="327" r:id="rId71"/>
    <p:sldId id="328" r:id="rId72"/>
    <p:sldId id="315" r:id="rId73"/>
    <p:sldId id="316" r:id="rId74"/>
    <p:sldId id="329" r:id="rId75"/>
    <p:sldId id="330" r:id="rId76"/>
    <p:sldId id="331" r:id="rId77"/>
    <p:sldId id="332" r:id="rId78"/>
    <p:sldId id="304"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575"/>
    <p:restoredTop sz="96203"/>
  </p:normalViewPr>
  <p:slideViewPr>
    <p:cSldViewPr snapToGrid="0">
      <p:cViewPr varScale="1">
        <p:scale>
          <a:sx n="122" d="100"/>
          <a:sy n="122" d="100"/>
        </p:scale>
        <p:origin x="208"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42B46-2FE2-D9A3-5901-340EFBB186A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39DFEBB-E8DD-392F-CEA1-BCBF77698B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DECE9B9-2DDC-382F-C24C-BC43A009FBF4}"/>
              </a:ext>
            </a:extLst>
          </p:cNvPr>
          <p:cNvSpPr>
            <a:spLocks noGrp="1"/>
          </p:cNvSpPr>
          <p:nvPr>
            <p:ph type="dt" sz="half" idx="10"/>
          </p:nvPr>
        </p:nvSpPr>
        <p:spPr/>
        <p:txBody>
          <a:bodyPr/>
          <a:lstStyle/>
          <a:p>
            <a:fld id="{759939DE-CA0B-6945-BFC6-F1A1F46E5AA4}" type="datetimeFigureOut">
              <a:rPr lang="en-US" smtClean="0"/>
              <a:t>12/6/23</a:t>
            </a:fld>
            <a:endParaRPr lang="en-US"/>
          </a:p>
        </p:txBody>
      </p:sp>
      <p:sp>
        <p:nvSpPr>
          <p:cNvPr id="5" name="Footer Placeholder 4">
            <a:extLst>
              <a:ext uri="{FF2B5EF4-FFF2-40B4-BE49-F238E27FC236}">
                <a16:creationId xmlns:a16="http://schemas.microsoft.com/office/drawing/2014/main" id="{D8D72C13-00FD-A888-9A4D-4682EC2982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CA81FE-E64E-68A7-6794-553306CE578D}"/>
              </a:ext>
            </a:extLst>
          </p:cNvPr>
          <p:cNvSpPr>
            <a:spLocks noGrp="1"/>
          </p:cNvSpPr>
          <p:nvPr>
            <p:ph type="sldNum" sz="quarter" idx="12"/>
          </p:nvPr>
        </p:nvSpPr>
        <p:spPr/>
        <p:txBody>
          <a:bodyPr/>
          <a:lstStyle/>
          <a:p>
            <a:fld id="{169318F4-E54E-C447-9175-566BDB86A1AF}" type="slidenum">
              <a:rPr lang="en-US" smtClean="0"/>
              <a:t>‹#›</a:t>
            </a:fld>
            <a:endParaRPr lang="en-US"/>
          </a:p>
        </p:txBody>
      </p:sp>
    </p:spTree>
    <p:extLst>
      <p:ext uri="{BB962C8B-B14F-4D97-AF65-F5344CB8AC3E}">
        <p14:creationId xmlns:p14="http://schemas.microsoft.com/office/powerpoint/2010/main" val="1918294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70651-43E1-77BF-D2B9-3ED95BA906E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8192B3-8890-06FA-3BD5-762E86B9A9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8AAEA7-7C34-FD15-B02E-A9B232087A59}"/>
              </a:ext>
            </a:extLst>
          </p:cNvPr>
          <p:cNvSpPr>
            <a:spLocks noGrp="1"/>
          </p:cNvSpPr>
          <p:nvPr>
            <p:ph type="dt" sz="half" idx="10"/>
          </p:nvPr>
        </p:nvSpPr>
        <p:spPr/>
        <p:txBody>
          <a:bodyPr/>
          <a:lstStyle/>
          <a:p>
            <a:fld id="{759939DE-CA0B-6945-BFC6-F1A1F46E5AA4}" type="datetimeFigureOut">
              <a:rPr lang="en-US" smtClean="0"/>
              <a:t>12/6/23</a:t>
            </a:fld>
            <a:endParaRPr lang="en-US"/>
          </a:p>
        </p:txBody>
      </p:sp>
      <p:sp>
        <p:nvSpPr>
          <p:cNvPr id="5" name="Footer Placeholder 4">
            <a:extLst>
              <a:ext uri="{FF2B5EF4-FFF2-40B4-BE49-F238E27FC236}">
                <a16:creationId xmlns:a16="http://schemas.microsoft.com/office/drawing/2014/main" id="{090861D2-F8F2-0794-AED6-D88438E16D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6A06A2-03FC-5816-E3B0-3EC9B00BF984}"/>
              </a:ext>
            </a:extLst>
          </p:cNvPr>
          <p:cNvSpPr>
            <a:spLocks noGrp="1"/>
          </p:cNvSpPr>
          <p:nvPr>
            <p:ph type="sldNum" sz="quarter" idx="12"/>
          </p:nvPr>
        </p:nvSpPr>
        <p:spPr/>
        <p:txBody>
          <a:bodyPr/>
          <a:lstStyle/>
          <a:p>
            <a:fld id="{169318F4-E54E-C447-9175-566BDB86A1AF}" type="slidenum">
              <a:rPr lang="en-US" smtClean="0"/>
              <a:t>‹#›</a:t>
            </a:fld>
            <a:endParaRPr lang="en-US"/>
          </a:p>
        </p:txBody>
      </p:sp>
    </p:spTree>
    <p:extLst>
      <p:ext uri="{BB962C8B-B14F-4D97-AF65-F5344CB8AC3E}">
        <p14:creationId xmlns:p14="http://schemas.microsoft.com/office/powerpoint/2010/main" val="1140350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CDB4B4-F3B5-4B1C-98D0-62CA7CBA07B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712346-82A6-BB85-1596-F73874655C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7578DA-2404-1D60-32A7-E7DE79D290B2}"/>
              </a:ext>
            </a:extLst>
          </p:cNvPr>
          <p:cNvSpPr>
            <a:spLocks noGrp="1"/>
          </p:cNvSpPr>
          <p:nvPr>
            <p:ph type="dt" sz="half" idx="10"/>
          </p:nvPr>
        </p:nvSpPr>
        <p:spPr/>
        <p:txBody>
          <a:bodyPr/>
          <a:lstStyle/>
          <a:p>
            <a:fld id="{759939DE-CA0B-6945-BFC6-F1A1F46E5AA4}" type="datetimeFigureOut">
              <a:rPr lang="en-US" smtClean="0"/>
              <a:t>12/6/23</a:t>
            </a:fld>
            <a:endParaRPr lang="en-US"/>
          </a:p>
        </p:txBody>
      </p:sp>
      <p:sp>
        <p:nvSpPr>
          <p:cNvPr id="5" name="Footer Placeholder 4">
            <a:extLst>
              <a:ext uri="{FF2B5EF4-FFF2-40B4-BE49-F238E27FC236}">
                <a16:creationId xmlns:a16="http://schemas.microsoft.com/office/drawing/2014/main" id="{7A0DA660-C30D-88F8-5946-7A0B499EAB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B33D5B-231F-9338-6739-E09A41F0E654}"/>
              </a:ext>
            </a:extLst>
          </p:cNvPr>
          <p:cNvSpPr>
            <a:spLocks noGrp="1"/>
          </p:cNvSpPr>
          <p:nvPr>
            <p:ph type="sldNum" sz="quarter" idx="12"/>
          </p:nvPr>
        </p:nvSpPr>
        <p:spPr/>
        <p:txBody>
          <a:bodyPr/>
          <a:lstStyle/>
          <a:p>
            <a:fld id="{169318F4-E54E-C447-9175-566BDB86A1AF}" type="slidenum">
              <a:rPr lang="en-US" smtClean="0"/>
              <a:t>‹#›</a:t>
            </a:fld>
            <a:endParaRPr lang="en-US"/>
          </a:p>
        </p:txBody>
      </p:sp>
    </p:spTree>
    <p:extLst>
      <p:ext uri="{BB962C8B-B14F-4D97-AF65-F5344CB8AC3E}">
        <p14:creationId xmlns:p14="http://schemas.microsoft.com/office/powerpoint/2010/main" val="147372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46F68-71B9-B346-4B2C-193F0A4C71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70B3B3-673D-F142-91EF-B9A95D1C7F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589F80-6130-B6F7-FEA4-0FA92A714139}"/>
              </a:ext>
            </a:extLst>
          </p:cNvPr>
          <p:cNvSpPr>
            <a:spLocks noGrp="1"/>
          </p:cNvSpPr>
          <p:nvPr>
            <p:ph type="dt" sz="half" idx="10"/>
          </p:nvPr>
        </p:nvSpPr>
        <p:spPr/>
        <p:txBody>
          <a:bodyPr/>
          <a:lstStyle/>
          <a:p>
            <a:fld id="{759939DE-CA0B-6945-BFC6-F1A1F46E5AA4}" type="datetimeFigureOut">
              <a:rPr lang="en-US" smtClean="0"/>
              <a:t>12/6/23</a:t>
            </a:fld>
            <a:endParaRPr lang="en-US"/>
          </a:p>
        </p:txBody>
      </p:sp>
      <p:sp>
        <p:nvSpPr>
          <p:cNvPr id="5" name="Footer Placeholder 4">
            <a:extLst>
              <a:ext uri="{FF2B5EF4-FFF2-40B4-BE49-F238E27FC236}">
                <a16:creationId xmlns:a16="http://schemas.microsoft.com/office/drawing/2014/main" id="{AF0E873E-BCCA-BBD9-D946-F3C57413E7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42E415-6243-DA0B-61AB-A77387E72E7E}"/>
              </a:ext>
            </a:extLst>
          </p:cNvPr>
          <p:cNvSpPr>
            <a:spLocks noGrp="1"/>
          </p:cNvSpPr>
          <p:nvPr>
            <p:ph type="sldNum" sz="quarter" idx="12"/>
          </p:nvPr>
        </p:nvSpPr>
        <p:spPr/>
        <p:txBody>
          <a:bodyPr/>
          <a:lstStyle/>
          <a:p>
            <a:fld id="{169318F4-E54E-C447-9175-566BDB86A1AF}" type="slidenum">
              <a:rPr lang="en-US" smtClean="0"/>
              <a:t>‹#›</a:t>
            </a:fld>
            <a:endParaRPr lang="en-US"/>
          </a:p>
        </p:txBody>
      </p:sp>
    </p:spTree>
    <p:extLst>
      <p:ext uri="{BB962C8B-B14F-4D97-AF65-F5344CB8AC3E}">
        <p14:creationId xmlns:p14="http://schemas.microsoft.com/office/powerpoint/2010/main" val="324628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35AF0-DEC0-9412-A454-BBD4D44EC1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32DBF91-E25C-B682-BCE7-C01BC720DF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E9601C-E4B6-B74E-553E-88564594B269}"/>
              </a:ext>
            </a:extLst>
          </p:cNvPr>
          <p:cNvSpPr>
            <a:spLocks noGrp="1"/>
          </p:cNvSpPr>
          <p:nvPr>
            <p:ph type="dt" sz="half" idx="10"/>
          </p:nvPr>
        </p:nvSpPr>
        <p:spPr/>
        <p:txBody>
          <a:bodyPr/>
          <a:lstStyle/>
          <a:p>
            <a:fld id="{759939DE-CA0B-6945-BFC6-F1A1F46E5AA4}" type="datetimeFigureOut">
              <a:rPr lang="en-US" smtClean="0"/>
              <a:t>12/6/23</a:t>
            </a:fld>
            <a:endParaRPr lang="en-US"/>
          </a:p>
        </p:txBody>
      </p:sp>
      <p:sp>
        <p:nvSpPr>
          <p:cNvPr id="5" name="Footer Placeholder 4">
            <a:extLst>
              <a:ext uri="{FF2B5EF4-FFF2-40B4-BE49-F238E27FC236}">
                <a16:creationId xmlns:a16="http://schemas.microsoft.com/office/drawing/2014/main" id="{ACA4A92B-F223-C2F5-A2DD-FAADA2F3FD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2C4636-203F-2ADB-BF81-CC6C7545C9FB}"/>
              </a:ext>
            </a:extLst>
          </p:cNvPr>
          <p:cNvSpPr>
            <a:spLocks noGrp="1"/>
          </p:cNvSpPr>
          <p:nvPr>
            <p:ph type="sldNum" sz="quarter" idx="12"/>
          </p:nvPr>
        </p:nvSpPr>
        <p:spPr/>
        <p:txBody>
          <a:bodyPr/>
          <a:lstStyle/>
          <a:p>
            <a:fld id="{169318F4-E54E-C447-9175-566BDB86A1AF}" type="slidenum">
              <a:rPr lang="en-US" smtClean="0"/>
              <a:t>‹#›</a:t>
            </a:fld>
            <a:endParaRPr lang="en-US"/>
          </a:p>
        </p:txBody>
      </p:sp>
    </p:spTree>
    <p:extLst>
      <p:ext uri="{BB962C8B-B14F-4D97-AF65-F5344CB8AC3E}">
        <p14:creationId xmlns:p14="http://schemas.microsoft.com/office/powerpoint/2010/main" val="2386703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BB76E-9879-2B58-E40C-BDC25E9606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32945D-72EC-8525-4C6E-37F7CF544D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84D09A-E774-A34E-06B8-EECAA9F318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87DFEC-BAE6-7492-73A7-E4427F291D70}"/>
              </a:ext>
            </a:extLst>
          </p:cNvPr>
          <p:cNvSpPr>
            <a:spLocks noGrp="1"/>
          </p:cNvSpPr>
          <p:nvPr>
            <p:ph type="dt" sz="half" idx="10"/>
          </p:nvPr>
        </p:nvSpPr>
        <p:spPr/>
        <p:txBody>
          <a:bodyPr/>
          <a:lstStyle/>
          <a:p>
            <a:fld id="{759939DE-CA0B-6945-BFC6-F1A1F46E5AA4}" type="datetimeFigureOut">
              <a:rPr lang="en-US" smtClean="0"/>
              <a:t>12/6/23</a:t>
            </a:fld>
            <a:endParaRPr lang="en-US"/>
          </a:p>
        </p:txBody>
      </p:sp>
      <p:sp>
        <p:nvSpPr>
          <p:cNvPr id="6" name="Footer Placeholder 5">
            <a:extLst>
              <a:ext uri="{FF2B5EF4-FFF2-40B4-BE49-F238E27FC236}">
                <a16:creationId xmlns:a16="http://schemas.microsoft.com/office/drawing/2014/main" id="{AD31B2E8-97CA-9CF0-6C9A-DAD3471608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89AA1F-44CD-08E9-DCF1-AA195D99F022}"/>
              </a:ext>
            </a:extLst>
          </p:cNvPr>
          <p:cNvSpPr>
            <a:spLocks noGrp="1"/>
          </p:cNvSpPr>
          <p:nvPr>
            <p:ph type="sldNum" sz="quarter" idx="12"/>
          </p:nvPr>
        </p:nvSpPr>
        <p:spPr/>
        <p:txBody>
          <a:bodyPr/>
          <a:lstStyle/>
          <a:p>
            <a:fld id="{169318F4-E54E-C447-9175-566BDB86A1AF}" type="slidenum">
              <a:rPr lang="en-US" smtClean="0"/>
              <a:t>‹#›</a:t>
            </a:fld>
            <a:endParaRPr lang="en-US"/>
          </a:p>
        </p:txBody>
      </p:sp>
    </p:spTree>
    <p:extLst>
      <p:ext uri="{BB962C8B-B14F-4D97-AF65-F5344CB8AC3E}">
        <p14:creationId xmlns:p14="http://schemas.microsoft.com/office/powerpoint/2010/main" val="2338695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42958-DBFC-AC3B-08CC-2C48E99061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AF873C3-0374-367A-27DB-9C2778D067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385DEF-D54F-DC76-82C6-1500030515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925CD7-73BA-91E6-E453-4E28F26709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045912-0F6E-0F60-E563-15A88165D2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FBFC36D-16AD-2E2D-9BD5-C2EE399BE81B}"/>
              </a:ext>
            </a:extLst>
          </p:cNvPr>
          <p:cNvSpPr>
            <a:spLocks noGrp="1"/>
          </p:cNvSpPr>
          <p:nvPr>
            <p:ph type="dt" sz="half" idx="10"/>
          </p:nvPr>
        </p:nvSpPr>
        <p:spPr/>
        <p:txBody>
          <a:bodyPr/>
          <a:lstStyle/>
          <a:p>
            <a:fld id="{759939DE-CA0B-6945-BFC6-F1A1F46E5AA4}" type="datetimeFigureOut">
              <a:rPr lang="en-US" smtClean="0"/>
              <a:t>12/6/23</a:t>
            </a:fld>
            <a:endParaRPr lang="en-US"/>
          </a:p>
        </p:txBody>
      </p:sp>
      <p:sp>
        <p:nvSpPr>
          <p:cNvPr id="8" name="Footer Placeholder 7">
            <a:extLst>
              <a:ext uri="{FF2B5EF4-FFF2-40B4-BE49-F238E27FC236}">
                <a16:creationId xmlns:a16="http://schemas.microsoft.com/office/drawing/2014/main" id="{CAC8AE14-C68B-B440-490C-FD90EF34DC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B386AE-1909-57E7-D49B-934425A4CDFF}"/>
              </a:ext>
            </a:extLst>
          </p:cNvPr>
          <p:cNvSpPr>
            <a:spLocks noGrp="1"/>
          </p:cNvSpPr>
          <p:nvPr>
            <p:ph type="sldNum" sz="quarter" idx="12"/>
          </p:nvPr>
        </p:nvSpPr>
        <p:spPr/>
        <p:txBody>
          <a:bodyPr/>
          <a:lstStyle/>
          <a:p>
            <a:fld id="{169318F4-E54E-C447-9175-566BDB86A1AF}" type="slidenum">
              <a:rPr lang="en-US" smtClean="0"/>
              <a:t>‹#›</a:t>
            </a:fld>
            <a:endParaRPr lang="en-US"/>
          </a:p>
        </p:txBody>
      </p:sp>
    </p:spTree>
    <p:extLst>
      <p:ext uri="{BB962C8B-B14F-4D97-AF65-F5344CB8AC3E}">
        <p14:creationId xmlns:p14="http://schemas.microsoft.com/office/powerpoint/2010/main" val="4015637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823A1-E58C-022A-5D0E-13E3D2B4876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783204-9682-E5FF-F4D2-A6F61BA43A54}"/>
              </a:ext>
            </a:extLst>
          </p:cNvPr>
          <p:cNvSpPr>
            <a:spLocks noGrp="1"/>
          </p:cNvSpPr>
          <p:nvPr>
            <p:ph type="dt" sz="half" idx="10"/>
          </p:nvPr>
        </p:nvSpPr>
        <p:spPr/>
        <p:txBody>
          <a:bodyPr/>
          <a:lstStyle/>
          <a:p>
            <a:fld id="{759939DE-CA0B-6945-BFC6-F1A1F46E5AA4}" type="datetimeFigureOut">
              <a:rPr lang="en-US" smtClean="0"/>
              <a:t>12/6/23</a:t>
            </a:fld>
            <a:endParaRPr lang="en-US"/>
          </a:p>
        </p:txBody>
      </p:sp>
      <p:sp>
        <p:nvSpPr>
          <p:cNvPr id="4" name="Footer Placeholder 3">
            <a:extLst>
              <a:ext uri="{FF2B5EF4-FFF2-40B4-BE49-F238E27FC236}">
                <a16:creationId xmlns:a16="http://schemas.microsoft.com/office/drawing/2014/main" id="{68C68A70-7BCB-1533-8F9D-9A0551F558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37A0F5-5470-BDD1-5039-09A179E63F78}"/>
              </a:ext>
            </a:extLst>
          </p:cNvPr>
          <p:cNvSpPr>
            <a:spLocks noGrp="1"/>
          </p:cNvSpPr>
          <p:nvPr>
            <p:ph type="sldNum" sz="quarter" idx="12"/>
          </p:nvPr>
        </p:nvSpPr>
        <p:spPr/>
        <p:txBody>
          <a:bodyPr/>
          <a:lstStyle/>
          <a:p>
            <a:fld id="{169318F4-E54E-C447-9175-566BDB86A1AF}" type="slidenum">
              <a:rPr lang="en-US" smtClean="0"/>
              <a:t>‹#›</a:t>
            </a:fld>
            <a:endParaRPr lang="en-US"/>
          </a:p>
        </p:txBody>
      </p:sp>
    </p:spTree>
    <p:extLst>
      <p:ext uri="{BB962C8B-B14F-4D97-AF65-F5344CB8AC3E}">
        <p14:creationId xmlns:p14="http://schemas.microsoft.com/office/powerpoint/2010/main" val="3830103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4610DD-7C58-E3DD-0957-A04C95EBF64C}"/>
              </a:ext>
            </a:extLst>
          </p:cNvPr>
          <p:cNvSpPr>
            <a:spLocks noGrp="1"/>
          </p:cNvSpPr>
          <p:nvPr>
            <p:ph type="dt" sz="half" idx="10"/>
          </p:nvPr>
        </p:nvSpPr>
        <p:spPr/>
        <p:txBody>
          <a:bodyPr/>
          <a:lstStyle/>
          <a:p>
            <a:fld id="{759939DE-CA0B-6945-BFC6-F1A1F46E5AA4}" type="datetimeFigureOut">
              <a:rPr lang="en-US" smtClean="0"/>
              <a:t>12/6/23</a:t>
            </a:fld>
            <a:endParaRPr lang="en-US"/>
          </a:p>
        </p:txBody>
      </p:sp>
      <p:sp>
        <p:nvSpPr>
          <p:cNvPr id="3" name="Footer Placeholder 2">
            <a:extLst>
              <a:ext uri="{FF2B5EF4-FFF2-40B4-BE49-F238E27FC236}">
                <a16:creationId xmlns:a16="http://schemas.microsoft.com/office/drawing/2014/main" id="{8403ABBC-19A3-11E8-4B9D-78CD576338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15AB82C-E661-9EA2-10EA-110E2CB2E666}"/>
              </a:ext>
            </a:extLst>
          </p:cNvPr>
          <p:cNvSpPr>
            <a:spLocks noGrp="1"/>
          </p:cNvSpPr>
          <p:nvPr>
            <p:ph type="sldNum" sz="quarter" idx="12"/>
          </p:nvPr>
        </p:nvSpPr>
        <p:spPr/>
        <p:txBody>
          <a:bodyPr/>
          <a:lstStyle/>
          <a:p>
            <a:fld id="{169318F4-E54E-C447-9175-566BDB86A1AF}" type="slidenum">
              <a:rPr lang="en-US" smtClean="0"/>
              <a:t>‹#›</a:t>
            </a:fld>
            <a:endParaRPr lang="en-US"/>
          </a:p>
        </p:txBody>
      </p:sp>
    </p:spTree>
    <p:extLst>
      <p:ext uri="{BB962C8B-B14F-4D97-AF65-F5344CB8AC3E}">
        <p14:creationId xmlns:p14="http://schemas.microsoft.com/office/powerpoint/2010/main" val="2190440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F63AE-68AC-F730-1ED2-1889C93DA8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6810AFF-9C88-075C-23AC-592CABD43E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6EDB52-D710-4266-2361-8536DA92B6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C81D50-B7E4-D338-BABA-D2C64C0878C5}"/>
              </a:ext>
            </a:extLst>
          </p:cNvPr>
          <p:cNvSpPr>
            <a:spLocks noGrp="1"/>
          </p:cNvSpPr>
          <p:nvPr>
            <p:ph type="dt" sz="half" idx="10"/>
          </p:nvPr>
        </p:nvSpPr>
        <p:spPr/>
        <p:txBody>
          <a:bodyPr/>
          <a:lstStyle/>
          <a:p>
            <a:fld id="{759939DE-CA0B-6945-BFC6-F1A1F46E5AA4}" type="datetimeFigureOut">
              <a:rPr lang="en-US" smtClean="0"/>
              <a:t>12/6/23</a:t>
            </a:fld>
            <a:endParaRPr lang="en-US"/>
          </a:p>
        </p:txBody>
      </p:sp>
      <p:sp>
        <p:nvSpPr>
          <p:cNvPr id="6" name="Footer Placeholder 5">
            <a:extLst>
              <a:ext uri="{FF2B5EF4-FFF2-40B4-BE49-F238E27FC236}">
                <a16:creationId xmlns:a16="http://schemas.microsoft.com/office/drawing/2014/main" id="{5FD8F4B8-FD6F-7B98-847B-26A053A739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0660CD-DDFF-438B-EE01-5806EC1F2FC3}"/>
              </a:ext>
            </a:extLst>
          </p:cNvPr>
          <p:cNvSpPr>
            <a:spLocks noGrp="1"/>
          </p:cNvSpPr>
          <p:nvPr>
            <p:ph type="sldNum" sz="quarter" idx="12"/>
          </p:nvPr>
        </p:nvSpPr>
        <p:spPr/>
        <p:txBody>
          <a:bodyPr/>
          <a:lstStyle/>
          <a:p>
            <a:fld id="{169318F4-E54E-C447-9175-566BDB86A1AF}" type="slidenum">
              <a:rPr lang="en-US" smtClean="0"/>
              <a:t>‹#›</a:t>
            </a:fld>
            <a:endParaRPr lang="en-US"/>
          </a:p>
        </p:txBody>
      </p:sp>
    </p:spTree>
    <p:extLst>
      <p:ext uri="{BB962C8B-B14F-4D97-AF65-F5344CB8AC3E}">
        <p14:creationId xmlns:p14="http://schemas.microsoft.com/office/powerpoint/2010/main" val="2114369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70C90-C211-93A5-FB6F-4AD9CEFA44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6C4E23C-D47E-AC4A-FFC9-1F206B833D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D7FD35-C86D-8E49-D533-F99B47FCCB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5FC9E3-70C1-EDD4-CF8F-03EB20A8797D}"/>
              </a:ext>
            </a:extLst>
          </p:cNvPr>
          <p:cNvSpPr>
            <a:spLocks noGrp="1"/>
          </p:cNvSpPr>
          <p:nvPr>
            <p:ph type="dt" sz="half" idx="10"/>
          </p:nvPr>
        </p:nvSpPr>
        <p:spPr/>
        <p:txBody>
          <a:bodyPr/>
          <a:lstStyle/>
          <a:p>
            <a:fld id="{759939DE-CA0B-6945-BFC6-F1A1F46E5AA4}" type="datetimeFigureOut">
              <a:rPr lang="en-US" smtClean="0"/>
              <a:t>12/6/23</a:t>
            </a:fld>
            <a:endParaRPr lang="en-US"/>
          </a:p>
        </p:txBody>
      </p:sp>
      <p:sp>
        <p:nvSpPr>
          <p:cNvPr id="6" name="Footer Placeholder 5">
            <a:extLst>
              <a:ext uri="{FF2B5EF4-FFF2-40B4-BE49-F238E27FC236}">
                <a16:creationId xmlns:a16="http://schemas.microsoft.com/office/drawing/2014/main" id="{C7CA5B8C-7C19-7481-52AC-55569446A6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55A021-6479-82A4-0616-E9C55E2B68C9}"/>
              </a:ext>
            </a:extLst>
          </p:cNvPr>
          <p:cNvSpPr>
            <a:spLocks noGrp="1"/>
          </p:cNvSpPr>
          <p:nvPr>
            <p:ph type="sldNum" sz="quarter" idx="12"/>
          </p:nvPr>
        </p:nvSpPr>
        <p:spPr/>
        <p:txBody>
          <a:bodyPr/>
          <a:lstStyle/>
          <a:p>
            <a:fld id="{169318F4-E54E-C447-9175-566BDB86A1AF}" type="slidenum">
              <a:rPr lang="en-US" smtClean="0"/>
              <a:t>‹#›</a:t>
            </a:fld>
            <a:endParaRPr lang="en-US"/>
          </a:p>
        </p:txBody>
      </p:sp>
    </p:spTree>
    <p:extLst>
      <p:ext uri="{BB962C8B-B14F-4D97-AF65-F5344CB8AC3E}">
        <p14:creationId xmlns:p14="http://schemas.microsoft.com/office/powerpoint/2010/main" val="24201629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16ADA9-9220-E901-CAA3-4C48033814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E14B853-3698-7017-8ACF-88297183BC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1B7CC9-1341-9293-3237-16E586C66B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9939DE-CA0B-6945-BFC6-F1A1F46E5AA4}" type="datetimeFigureOut">
              <a:rPr lang="en-US" smtClean="0"/>
              <a:t>12/6/23</a:t>
            </a:fld>
            <a:endParaRPr lang="en-US"/>
          </a:p>
        </p:txBody>
      </p:sp>
      <p:sp>
        <p:nvSpPr>
          <p:cNvPr id="5" name="Footer Placeholder 4">
            <a:extLst>
              <a:ext uri="{FF2B5EF4-FFF2-40B4-BE49-F238E27FC236}">
                <a16:creationId xmlns:a16="http://schemas.microsoft.com/office/drawing/2014/main" id="{C36038A3-4052-0187-1D82-9FB6C09F8F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6F7397E-6B85-54AA-7894-B07C632B60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9318F4-E54E-C447-9175-566BDB86A1AF}" type="slidenum">
              <a:rPr lang="en-US" smtClean="0"/>
              <a:t>‹#›</a:t>
            </a:fld>
            <a:endParaRPr lang="en-US"/>
          </a:p>
        </p:txBody>
      </p:sp>
    </p:spTree>
    <p:extLst>
      <p:ext uri="{BB962C8B-B14F-4D97-AF65-F5344CB8AC3E}">
        <p14:creationId xmlns:p14="http://schemas.microsoft.com/office/powerpoint/2010/main" val="22741048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DCCDB-E4F7-C914-74F2-5DE76080DDD5}"/>
              </a:ext>
            </a:extLst>
          </p:cNvPr>
          <p:cNvSpPr>
            <a:spLocks noGrp="1"/>
          </p:cNvSpPr>
          <p:nvPr>
            <p:ph type="ctrTitle"/>
          </p:nvPr>
        </p:nvSpPr>
        <p:spPr/>
        <p:txBody>
          <a:bodyPr/>
          <a:lstStyle/>
          <a:p>
            <a:r>
              <a:rPr lang="en-US"/>
              <a:t>Econ 642: Week </a:t>
            </a:r>
            <a:r>
              <a:rPr lang="en-US" dirty="0"/>
              <a:t>2</a:t>
            </a:r>
          </a:p>
        </p:txBody>
      </p:sp>
      <p:sp>
        <p:nvSpPr>
          <p:cNvPr id="3" name="Subtitle 2">
            <a:extLst>
              <a:ext uri="{FF2B5EF4-FFF2-40B4-BE49-F238E27FC236}">
                <a16:creationId xmlns:a16="http://schemas.microsoft.com/office/drawing/2014/main" id="{77B696D8-FEF5-681A-53D5-1A974508DC99}"/>
              </a:ext>
            </a:extLst>
          </p:cNvPr>
          <p:cNvSpPr>
            <a:spLocks noGrp="1"/>
          </p:cNvSpPr>
          <p:nvPr>
            <p:ph type="subTitle" idx="1"/>
          </p:nvPr>
        </p:nvSpPr>
        <p:spPr/>
        <p:txBody>
          <a:bodyPr/>
          <a:lstStyle/>
          <a:p>
            <a:r>
              <a:rPr lang="en-US" dirty="0"/>
              <a:t>Economic Growth</a:t>
            </a:r>
            <a:br>
              <a:rPr lang="en-US" dirty="0"/>
            </a:br>
            <a:endParaRPr lang="en-US" dirty="0"/>
          </a:p>
        </p:txBody>
      </p:sp>
    </p:spTree>
    <p:extLst>
      <p:ext uri="{BB962C8B-B14F-4D97-AF65-F5344CB8AC3E}">
        <p14:creationId xmlns:p14="http://schemas.microsoft.com/office/powerpoint/2010/main" val="26401880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A1F48-7C05-031C-63A6-73A2F11DAF43}"/>
              </a:ext>
            </a:extLst>
          </p:cNvPr>
          <p:cNvSpPr>
            <a:spLocks noGrp="1"/>
          </p:cNvSpPr>
          <p:nvPr>
            <p:ph type="title"/>
          </p:nvPr>
        </p:nvSpPr>
        <p:spPr/>
        <p:txBody>
          <a:bodyPr/>
          <a:lstStyle/>
          <a:p>
            <a:r>
              <a:rPr lang="en-US" dirty="0"/>
              <a:t>Kaldor Facts</a:t>
            </a:r>
          </a:p>
        </p:txBody>
      </p:sp>
      <p:sp>
        <p:nvSpPr>
          <p:cNvPr id="3" name="Content Placeholder 2">
            <a:extLst>
              <a:ext uri="{FF2B5EF4-FFF2-40B4-BE49-F238E27FC236}">
                <a16:creationId xmlns:a16="http://schemas.microsoft.com/office/drawing/2014/main" id="{C51A76EC-C225-0755-0BE4-C1953ABF8F40}"/>
              </a:ext>
            </a:extLst>
          </p:cNvPr>
          <p:cNvSpPr>
            <a:spLocks noGrp="1"/>
          </p:cNvSpPr>
          <p:nvPr>
            <p:ph idx="1"/>
          </p:nvPr>
        </p:nvSpPr>
        <p:spPr/>
        <p:txBody>
          <a:bodyPr>
            <a:normAutofit lnSpcReduction="10000"/>
          </a:bodyPr>
          <a:lstStyle/>
          <a:p>
            <a:r>
              <a:rPr lang="en-US" dirty="0"/>
              <a:t>1) The rate of growth</a:t>
            </a:r>
            <a:br>
              <a:rPr lang="en-US" dirty="0"/>
            </a:br>
            <a:r>
              <a:rPr lang="en-US" dirty="0"/>
              <a:t>of GDP per capita is </a:t>
            </a:r>
            <a:br>
              <a:rPr lang="en-US" dirty="0"/>
            </a:br>
            <a:r>
              <a:rPr lang="en-US" dirty="0"/>
              <a:t>constant</a:t>
            </a:r>
          </a:p>
          <a:p>
            <a:r>
              <a:rPr lang="en-US" dirty="0"/>
              <a:t>Note: the scale is in</a:t>
            </a:r>
            <a:br>
              <a:rPr lang="en-US" dirty="0"/>
            </a:br>
            <a:r>
              <a:rPr lang="en-US" dirty="0"/>
              <a:t>natural log</a:t>
            </a:r>
          </a:p>
          <a:p>
            <a:r>
              <a:rPr lang="en-US" dirty="0"/>
              <a:t>About 1.5% growth</a:t>
            </a:r>
            <a:br>
              <a:rPr lang="en-US" dirty="0"/>
            </a:br>
            <a:r>
              <a:rPr lang="en-US" dirty="0"/>
              <a:t>compounded over</a:t>
            </a:r>
            <a:br>
              <a:rPr lang="en-US" dirty="0"/>
            </a:br>
            <a:r>
              <a:rPr lang="en-US" dirty="0"/>
              <a:t>1800 to 2016 results</a:t>
            </a:r>
            <a:br>
              <a:rPr lang="en-US" dirty="0"/>
            </a:br>
            <a:r>
              <a:rPr lang="en-US" dirty="0"/>
              <a:t>in an increase of GDP</a:t>
            </a:r>
            <a:br>
              <a:rPr lang="en-US" dirty="0"/>
            </a:br>
            <a:r>
              <a:rPr lang="en-US" dirty="0"/>
              <a:t>per capita of 27 times</a:t>
            </a:r>
            <a:br>
              <a:rPr lang="en-US" dirty="0"/>
            </a:br>
            <a:r>
              <a:rPr lang="en-US" dirty="0"/>
              <a:t>higher</a:t>
            </a:r>
          </a:p>
          <a:p>
            <a:pPr lvl="1"/>
            <a:endParaRPr lang="en-US" dirty="0"/>
          </a:p>
        </p:txBody>
      </p:sp>
      <p:pic>
        <p:nvPicPr>
          <p:cNvPr id="4" name="Picture 3">
            <a:extLst>
              <a:ext uri="{FF2B5EF4-FFF2-40B4-BE49-F238E27FC236}">
                <a16:creationId xmlns:a16="http://schemas.microsoft.com/office/drawing/2014/main" id="{222A7B87-4CEB-DD7B-2A87-BB0705D4CFE3}"/>
              </a:ext>
            </a:extLst>
          </p:cNvPr>
          <p:cNvPicPr>
            <a:picLocks noChangeAspect="1"/>
          </p:cNvPicPr>
          <p:nvPr/>
        </p:nvPicPr>
        <p:blipFill>
          <a:blip r:embed="rId2"/>
          <a:stretch>
            <a:fillRect/>
          </a:stretch>
        </p:blipFill>
        <p:spPr>
          <a:xfrm>
            <a:off x="4310743" y="1111329"/>
            <a:ext cx="7772400" cy="5746671"/>
          </a:xfrm>
          <a:prstGeom prst="rect">
            <a:avLst/>
          </a:prstGeom>
        </p:spPr>
      </p:pic>
    </p:spTree>
    <p:extLst>
      <p:ext uri="{BB962C8B-B14F-4D97-AF65-F5344CB8AC3E}">
        <p14:creationId xmlns:p14="http://schemas.microsoft.com/office/powerpoint/2010/main" val="1194820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D97FD-38F2-2126-C9D1-03258A2FEA67}"/>
              </a:ext>
            </a:extLst>
          </p:cNvPr>
          <p:cNvSpPr>
            <a:spLocks noGrp="1"/>
          </p:cNvSpPr>
          <p:nvPr>
            <p:ph type="title"/>
          </p:nvPr>
        </p:nvSpPr>
        <p:spPr/>
        <p:txBody>
          <a:bodyPr/>
          <a:lstStyle/>
          <a:p>
            <a:r>
              <a:rPr lang="en-US" dirty="0"/>
              <a:t>Kaldor Facts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FE45C9E-E79D-70FA-32A8-441B289F02A4}"/>
                  </a:ext>
                </a:extLst>
              </p:cNvPr>
              <p:cNvSpPr>
                <a:spLocks noGrp="1"/>
              </p:cNvSpPr>
              <p:nvPr>
                <p:ph idx="1"/>
              </p:nvPr>
            </p:nvSpPr>
            <p:spPr/>
            <p:txBody>
              <a:bodyPr>
                <a:normAutofit lnSpcReduction="10000"/>
              </a:bodyPr>
              <a:lstStyle/>
              <a:p>
                <a:r>
                  <a:rPr lang="en-US" dirty="0"/>
                  <a:t>2) The ratio of total </a:t>
                </a:r>
                <a:br>
                  <a:rPr lang="en-US" dirty="0"/>
                </a:br>
                <a:r>
                  <a:rPr lang="en-US" dirty="0"/>
                  <a:t>capital stock to GDP </a:t>
                </a:r>
                <a:br>
                  <a:rPr lang="en-US" dirty="0"/>
                </a:br>
                <a:r>
                  <a:rPr lang="en-US" dirty="0"/>
                  <a:t>is constant</a:t>
                </a:r>
              </a:p>
              <a:p>
                <a:r>
                  <a:rPr lang="en-US" dirty="0"/>
                  <a:t>The capital stock is</a:t>
                </a:r>
                <a:br>
                  <a:rPr lang="en-US" dirty="0"/>
                </a:br>
                <a:r>
                  <a:rPr lang="en-US" dirty="0"/>
                  <a:t>the sum of the value</a:t>
                </a:r>
                <a:br>
                  <a:rPr lang="en-US" dirty="0"/>
                </a:br>
                <a:r>
                  <a:rPr lang="en-US" dirty="0"/>
                  <a:t>of all machines, </a:t>
                </a:r>
                <a:br>
                  <a:rPr lang="en-US" dirty="0"/>
                </a:br>
                <a:r>
                  <a:rPr lang="en-US" dirty="0"/>
                  <a:t>buildings, etc. that</a:t>
                </a:r>
                <a:br>
                  <a:rPr lang="en-US" dirty="0"/>
                </a:br>
                <a:r>
                  <a:rPr lang="en-US" dirty="0"/>
                  <a:t>are currently in </a:t>
                </a:r>
                <a:br>
                  <a:rPr lang="en-US" dirty="0"/>
                </a:br>
                <a:r>
                  <a:rPr lang="en-US" dirty="0"/>
                  <a:t>use for production</a:t>
                </a:r>
              </a:p>
              <a:p>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𝐾</m:t>
                        </m:r>
                      </m:num>
                      <m:den>
                        <m:r>
                          <a:rPr lang="en-US" b="0" i="1" smtClean="0">
                            <a:latin typeface="Cambria Math" panose="02040503050406030204" pitchFamily="18" charset="0"/>
                          </a:rPr>
                          <m:t>𝑌</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𝐶𝑎𝑝𝑖𝑡𝑎𝑙𝑆𝑡𝑜𝑐𝑘</m:t>
                        </m:r>
                      </m:num>
                      <m:den>
                        <m:r>
                          <a:rPr lang="en-US" b="0" i="1" smtClean="0">
                            <a:latin typeface="Cambria Math" panose="02040503050406030204" pitchFamily="18" charset="0"/>
                          </a:rPr>
                          <m:t>𝐺𝐷𝑃</m:t>
                        </m:r>
                      </m:den>
                    </m:f>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BFE45C9E-E79D-70FA-32A8-441B289F02A4}"/>
                  </a:ext>
                </a:extLst>
              </p:cNvPr>
              <p:cNvSpPr>
                <a:spLocks noGrp="1" noRot="1" noChangeAspect="1" noMove="1" noResize="1" noEditPoints="1" noAdjustHandles="1" noChangeArrowheads="1" noChangeShapeType="1" noTextEdit="1"/>
              </p:cNvSpPr>
              <p:nvPr>
                <p:ph idx="1"/>
              </p:nvPr>
            </p:nvSpPr>
            <p:spPr>
              <a:blipFill>
                <a:blip r:embed="rId2"/>
                <a:stretch>
                  <a:fillRect l="-1086" t="-319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8C66071-7D49-8254-2594-8F3241B8AEAB}"/>
              </a:ext>
            </a:extLst>
          </p:cNvPr>
          <p:cNvPicPr>
            <a:picLocks noChangeAspect="1"/>
          </p:cNvPicPr>
          <p:nvPr/>
        </p:nvPicPr>
        <p:blipFill>
          <a:blip r:embed="rId3"/>
          <a:stretch>
            <a:fillRect/>
          </a:stretch>
        </p:blipFill>
        <p:spPr>
          <a:xfrm>
            <a:off x="4267200" y="1027906"/>
            <a:ext cx="7772400" cy="5773106"/>
          </a:xfrm>
          <a:prstGeom prst="rect">
            <a:avLst/>
          </a:prstGeom>
        </p:spPr>
      </p:pic>
    </p:spTree>
    <p:extLst>
      <p:ext uri="{BB962C8B-B14F-4D97-AF65-F5344CB8AC3E}">
        <p14:creationId xmlns:p14="http://schemas.microsoft.com/office/powerpoint/2010/main" val="2428972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5E5D9-0A99-7FFB-E5AC-A779C53DC400}"/>
              </a:ext>
            </a:extLst>
          </p:cNvPr>
          <p:cNvSpPr>
            <a:spLocks noGrp="1"/>
          </p:cNvSpPr>
          <p:nvPr>
            <p:ph type="title"/>
          </p:nvPr>
        </p:nvSpPr>
        <p:spPr/>
        <p:txBody>
          <a:bodyPr/>
          <a:lstStyle/>
          <a:p>
            <a:r>
              <a:rPr lang="en-US" dirty="0"/>
              <a:t>Kaldor Facts</a:t>
            </a:r>
          </a:p>
        </p:txBody>
      </p:sp>
      <p:sp>
        <p:nvSpPr>
          <p:cNvPr id="3" name="Content Placeholder 2">
            <a:extLst>
              <a:ext uri="{FF2B5EF4-FFF2-40B4-BE49-F238E27FC236}">
                <a16:creationId xmlns:a16="http://schemas.microsoft.com/office/drawing/2014/main" id="{C598729E-5F5D-2C6C-55E9-3C62677760FE}"/>
              </a:ext>
            </a:extLst>
          </p:cNvPr>
          <p:cNvSpPr>
            <a:spLocks noGrp="1"/>
          </p:cNvSpPr>
          <p:nvPr>
            <p:ph idx="1"/>
          </p:nvPr>
        </p:nvSpPr>
        <p:spPr>
          <a:xfrm>
            <a:off x="838200" y="1825624"/>
            <a:ext cx="10515600" cy="4853471"/>
          </a:xfrm>
        </p:spPr>
        <p:txBody>
          <a:bodyPr>
            <a:normAutofit fontScale="92500" lnSpcReduction="20000"/>
          </a:bodyPr>
          <a:lstStyle/>
          <a:p>
            <a:r>
              <a:rPr lang="en-US" dirty="0"/>
              <a:t>3) Share of labor and </a:t>
            </a:r>
            <a:br>
              <a:rPr lang="en-US" dirty="0"/>
            </a:br>
            <a:r>
              <a:rPr lang="en-US" dirty="0"/>
              <a:t>capital income in </a:t>
            </a:r>
            <a:br>
              <a:rPr lang="en-US" dirty="0"/>
            </a:br>
            <a:r>
              <a:rPr lang="en-US" dirty="0"/>
              <a:t>GDP are constant</a:t>
            </a:r>
          </a:p>
          <a:p>
            <a:r>
              <a:rPr lang="en-US" dirty="0"/>
              <a:t>The share of all</a:t>
            </a:r>
            <a:br>
              <a:rPr lang="en-US" dirty="0"/>
            </a:br>
            <a:r>
              <a:rPr lang="en-US" dirty="0"/>
              <a:t>income earned by</a:t>
            </a:r>
            <a:br>
              <a:rPr lang="en-US" dirty="0"/>
            </a:br>
            <a:r>
              <a:rPr lang="en-US" dirty="0"/>
              <a:t>wages</a:t>
            </a:r>
          </a:p>
          <a:p>
            <a:r>
              <a:rPr lang="en-US" dirty="0"/>
              <a:t>The share of capital</a:t>
            </a:r>
            <a:br>
              <a:rPr lang="en-US" dirty="0"/>
            </a:br>
            <a:r>
              <a:rPr lang="en-US" dirty="0"/>
              <a:t>income: profits, rent</a:t>
            </a:r>
          </a:p>
          <a:p>
            <a:r>
              <a:rPr lang="en-US" dirty="0"/>
              <a:t>Sole proprietor is split</a:t>
            </a:r>
            <a:br>
              <a:rPr lang="en-US" dirty="0"/>
            </a:br>
            <a:r>
              <a:rPr lang="en-US" dirty="0"/>
              <a:t>between wages and</a:t>
            </a:r>
            <a:br>
              <a:rPr lang="en-US" dirty="0"/>
            </a:br>
            <a:r>
              <a:rPr lang="en-US" dirty="0"/>
              <a:t>capital income</a:t>
            </a:r>
          </a:p>
          <a:p>
            <a:r>
              <a:rPr lang="en-US" dirty="0"/>
              <a:t>The share of labor</a:t>
            </a:r>
            <a:br>
              <a:rPr lang="en-US" dirty="0"/>
            </a:br>
            <a:r>
              <a:rPr lang="en-US" dirty="0"/>
              <a:t>income has fallen by </a:t>
            </a:r>
            <a:br>
              <a:rPr lang="en-US" dirty="0"/>
            </a:br>
            <a:r>
              <a:rPr lang="en-US" dirty="0"/>
              <a:t>3 percentage points</a:t>
            </a:r>
          </a:p>
          <a:p>
            <a:endParaRPr lang="en-US" dirty="0"/>
          </a:p>
          <a:p>
            <a:endParaRPr lang="en-US" dirty="0"/>
          </a:p>
        </p:txBody>
      </p:sp>
      <p:pic>
        <p:nvPicPr>
          <p:cNvPr id="4" name="Picture 3">
            <a:extLst>
              <a:ext uri="{FF2B5EF4-FFF2-40B4-BE49-F238E27FC236}">
                <a16:creationId xmlns:a16="http://schemas.microsoft.com/office/drawing/2014/main" id="{29C0B2E1-FD54-C9E1-78F9-7273E1CDABCC}"/>
              </a:ext>
            </a:extLst>
          </p:cNvPr>
          <p:cNvPicPr>
            <a:picLocks noChangeAspect="1"/>
          </p:cNvPicPr>
          <p:nvPr/>
        </p:nvPicPr>
        <p:blipFill>
          <a:blip r:embed="rId2"/>
          <a:stretch>
            <a:fillRect/>
          </a:stretch>
        </p:blipFill>
        <p:spPr>
          <a:xfrm>
            <a:off x="4419600" y="1084218"/>
            <a:ext cx="7772400" cy="5773782"/>
          </a:xfrm>
          <a:prstGeom prst="rect">
            <a:avLst/>
          </a:prstGeom>
        </p:spPr>
      </p:pic>
      <p:cxnSp>
        <p:nvCxnSpPr>
          <p:cNvPr id="6" name="Straight Connector 5">
            <a:extLst>
              <a:ext uri="{FF2B5EF4-FFF2-40B4-BE49-F238E27FC236}">
                <a16:creationId xmlns:a16="http://schemas.microsoft.com/office/drawing/2014/main" id="{11F13BD0-8D02-A42C-0C7F-3C2619FAF1E8}"/>
              </a:ext>
            </a:extLst>
          </p:cNvPr>
          <p:cNvCxnSpPr>
            <a:cxnSpLocks/>
          </p:cNvCxnSpPr>
          <p:nvPr/>
        </p:nvCxnSpPr>
        <p:spPr>
          <a:xfrm flipV="1">
            <a:off x="9927771" y="1306286"/>
            <a:ext cx="0" cy="4870677"/>
          </a:xfrm>
          <a:prstGeom prst="line">
            <a:avLst/>
          </a:prstGeom>
          <a:ln w="31750">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37771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84389-FBAF-5A03-0134-51BD6CEAA138}"/>
              </a:ext>
            </a:extLst>
          </p:cNvPr>
          <p:cNvSpPr>
            <a:spLocks noGrp="1"/>
          </p:cNvSpPr>
          <p:nvPr>
            <p:ph type="title"/>
          </p:nvPr>
        </p:nvSpPr>
        <p:spPr/>
        <p:txBody>
          <a:bodyPr/>
          <a:lstStyle/>
          <a:p>
            <a:r>
              <a:rPr lang="en-US" dirty="0"/>
              <a:t>Kaldor Facts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87AC5A7-DD0D-7B56-E643-25E7E1D79161}"/>
                  </a:ext>
                </a:extLst>
              </p:cNvPr>
              <p:cNvSpPr>
                <a:spLocks noGrp="1"/>
              </p:cNvSpPr>
              <p:nvPr>
                <p:ph idx="1"/>
              </p:nvPr>
            </p:nvSpPr>
            <p:spPr/>
            <p:txBody>
              <a:bodyPr/>
              <a:lstStyle/>
              <a:p>
                <a:r>
                  <a:rPr lang="en-US" dirty="0"/>
                  <a:t>4) The average rate of return on capital is constant</a:t>
                </a:r>
              </a:p>
              <a:p>
                <a:pPr lvl="1"/>
                <a:r>
                  <a:rPr lang="en-US" dirty="0"/>
                  <a:t>The rate of return on capital is the income earned by the owner of capital per unit of capital they own</a:t>
                </a:r>
              </a:p>
              <a:p>
                <a:r>
                  <a:rPr lang="en-US" dirty="0"/>
                  <a:t>Fact 2: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𝐶𝑎𝑝𝑖𝑡𝑎𝑙</m:t>
                        </m:r>
                        <m:r>
                          <a:rPr lang="en-US" b="0" i="1" smtClean="0">
                            <a:latin typeface="Cambria Math" panose="02040503050406030204" pitchFamily="18" charset="0"/>
                          </a:rPr>
                          <m:t> </m:t>
                        </m:r>
                        <m:r>
                          <a:rPr lang="en-US" b="0" i="1" smtClean="0">
                            <a:latin typeface="Cambria Math" panose="02040503050406030204" pitchFamily="18" charset="0"/>
                          </a:rPr>
                          <m:t>𝑆𝑡𝑜𝑐𝑘</m:t>
                        </m:r>
                      </m:num>
                      <m:den>
                        <m:r>
                          <a:rPr lang="en-US" b="0" i="1" smtClean="0">
                            <a:latin typeface="Cambria Math" panose="02040503050406030204" pitchFamily="18" charset="0"/>
                          </a:rPr>
                          <m:t>𝐺𝐷𝑃</m:t>
                        </m:r>
                      </m:den>
                    </m:f>
                  </m:oMath>
                </a14:m>
                <a:r>
                  <a:rPr lang="en-US" dirty="0"/>
                  <a:t> is constant</a:t>
                </a:r>
              </a:p>
              <a:p>
                <a:r>
                  <a:rPr lang="en-US" dirty="0"/>
                  <a:t>Fact 3: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𝐶𝑎𝑝𝑖𝑡𝑎𝑙</m:t>
                        </m:r>
                        <m:r>
                          <a:rPr lang="en-US" b="0" i="1" smtClean="0">
                            <a:latin typeface="Cambria Math" panose="02040503050406030204" pitchFamily="18" charset="0"/>
                          </a:rPr>
                          <m:t> </m:t>
                        </m:r>
                        <m:r>
                          <a:rPr lang="en-US" b="0" i="1" smtClean="0">
                            <a:latin typeface="Cambria Math" panose="02040503050406030204" pitchFamily="18" charset="0"/>
                          </a:rPr>
                          <m:t>𝐼𝑛𝑐𝑜𝑚𝑒</m:t>
                        </m:r>
                      </m:num>
                      <m:den>
                        <m:r>
                          <a:rPr lang="en-US" b="0" i="1" smtClean="0">
                            <a:latin typeface="Cambria Math" panose="02040503050406030204" pitchFamily="18" charset="0"/>
                          </a:rPr>
                          <m:t>𝐺𝐷𝑃</m:t>
                        </m:r>
                      </m:den>
                    </m:f>
                  </m:oMath>
                </a14:m>
                <a:r>
                  <a:rPr lang="en-US" dirty="0"/>
                  <a:t> is constant</a:t>
                </a:r>
              </a:p>
              <a:p>
                <a:r>
                  <a:rPr lang="en-US" dirty="0"/>
                  <a:t>Fact 4: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𝐾</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𝑅𝑒𝑡𝑢𝑟𝑛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𝐶𝑎𝑝𝑖𝑡𝑎𝑙</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𝐶𝑎𝑝𝑖𝑡𝑎𝑙</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𝐼𝑛𝑐𝑜𝑚𝑒</m:t>
                        </m:r>
                      </m:num>
                      <m:den>
                        <m:r>
                          <a:rPr lang="en-US" b="0" i="1" smtClean="0">
                            <a:latin typeface="Cambria Math" panose="02040503050406030204" pitchFamily="18" charset="0"/>
                            <a:ea typeface="Cambria Math" panose="02040503050406030204" pitchFamily="18" charset="0"/>
                          </a:rPr>
                          <m:t>𝐶𝑎𝑝𝑖𝑡𝑎𝑙</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𝑆𝑡𝑜𝑐𝑘𝑠</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𝐶𝑎𝑝𝑖𝑡𝑎𝑙</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𝐼𝑛𝑐𝑜𝑚𝑒</m:t>
                            </m:r>
                          </m:num>
                          <m:den>
                            <m:r>
                              <a:rPr lang="en-US" b="0" i="1" smtClean="0">
                                <a:latin typeface="Cambria Math" panose="02040503050406030204" pitchFamily="18" charset="0"/>
                                <a:ea typeface="Cambria Math" panose="02040503050406030204" pitchFamily="18" charset="0"/>
                              </a:rPr>
                              <m:t>𝐺𝐷𝑃</m:t>
                            </m:r>
                          </m:den>
                        </m:f>
                      </m:num>
                      <m:den>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𝐶𝑎𝑝𝑖𝑡𝑎𝑙</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𝑆𝑡𝑜𝑐𝑘</m:t>
                            </m:r>
                          </m:num>
                          <m:den>
                            <m:r>
                              <a:rPr lang="en-US" b="0" i="1" smtClean="0">
                                <a:latin typeface="Cambria Math" panose="02040503050406030204" pitchFamily="18" charset="0"/>
                                <a:ea typeface="Cambria Math" panose="02040503050406030204" pitchFamily="18" charset="0"/>
                              </a:rPr>
                              <m:t>𝐺𝐷𝑃</m:t>
                            </m:r>
                          </m:den>
                        </m:f>
                      </m:den>
                    </m:f>
                  </m:oMath>
                </a14:m>
                <a:endParaRPr lang="en-US" dirty="0"/>
              </a:p>
            </p:txBody>
          </p:sp>
        </mc:Choice>
        <mc:Fallback xmlns="">
          <p:sp>
            <p:nvSpPr>
              <p:cNvPr id="3" name="Content Placeholder 2">
                <a:extLst>
                  <a:ext uri="{FF2B5EF4-FFF2-40B4-BE49-F238E27FC236}">
                    <a16:creationId xmlns:a16="http://schemas.microsoft.com/office/drawing/2014/main" id="{487AC5A7-DD0D-7B56-E643-25E7E1D79161}"/>
                  </a:ext>
                </a:extLst>
              </p:cNvPr>
              <p:cNvSpPr>
                <a:spLocks noGrp="1" noRot="1" noChangeAspect="1" noMove="1" noResize="1" noEditPoints="1" noAdjustHandles="1" noChangeArrowheads="1" noChangeShapeType="1" noTextEdit="1"/>
              </p:cNvSpPr>
              <p:nvPr>
                <p:ph idx="1"/>
              </p:nvPr>
            </p:nvSpPr>
            <p:spPr>
              <a:blipFill>
                <a:blip r:embed="rId2"/>
                <a:stretch>
                  <a:fillRect l="-1086" t="-2326" r="-483"/>
                </a:stretch>
              </a:blipFill>
            </p:spPr>
            <p:txBody>
              <a:bodyPr/>
              <a:lstStyle/>
              <a:p>
                <a:r>
                  <a:rPr lang="en-US">
                    <a:noFill/>
                  </a:rPr>
                  <a:t> </a:t>
                </a:r>
              </a:p>
            </p:txBody>
          </p:sp>
        </mc:Fallback>
      </mc:AlternateContent>
    </p:spTree>
    <p:extLst>
      <p:ext uri="{BB962C8B-B14F-4D97-AF65-F5344CB8AC3E}">
        <p14:creationId xmlns:p14="http://schemas.microsoft.com/office/powerpoint/2010/main" val="1384164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6DBD2-BEEB-D00D-4490-D737D1439418}"/>
              </a:ext>
            </a:extLst>
          </p:cNvPr>
          <p:cNvSpPr>
            <a:spLocks noGrp="1"/>
          </p:cNvSpPr>
          <p:nvPr>
            <p:ph type="title"/>
          </p:nvPr>
        </p:nvSpPr>
        <p:spPr/>
        <p:txBody>
          <a:bodyPr/>
          <a:lstStyle/>
          <a:p>
            <a:r>
              <a:rPr lang="en-US" dirty="0"/>
              <a:t>Growth Rates Across Countries</a:t>
            </a:r>
          </a:p>
        </p:txBody>
      </p:sp>
      <p:sp>
        <p:nvSpPr>
          <p:cNvPr id="3" name="Content Placeholder 2">
            <a:extLst>
              <a:ext uri="{FF2B5EF4-FFF2-40B4-BE49-F238E27FC236}">
                <a16:creationId xmlns:a16="http://schemas.microsoft.com/office/drawing/2014/main" id="{7012BC7D-91E4-492A-78C1-9F4B9902E3B2}"/>
              </a:ext>
            </a:extLst>
          </p:cNvPr>
          <p:cNvSpPr>
            <a:spLocks noGrp="1"/>
          </p:cNvSpPr>
          <p:nvPr>
            <p:ph idx="1"/>
          </p:nvPr>
        </p:nvSpPr>
        <p:spPr/>
        <p:txBody>
          <a:bodyPr/>
          <a:lstStyle/>
          <a:p>
            <a:r>
              <a:rPr lang="en-US" dirty="0"/>
              <a:t>Advanced </a:t>
            </a:r>
            <a:br>
              <a:rPr lang="en-US" dirty="0"/>
            </a:br>
            <a:r>
              <a:rPr lang="en-US" dirty="0"/>
              <a:t>economies </a:t>
            </a:r>
            <a:br>
              <a:rPr lang="en-US" dirty="0"/>
            </a:br>
            <a:r>
              <a:rPr lang="en-US" dirty="0"/>
              <a:t>usually have </a:t>
            </a:r>
            <a:br>
              <a:rPr lang="en-US" dirty="0"/>
            </a:br>
            <a:r>
              <a:rPr lang="en-US" dirty="0"/>
              <a:t>lower growth </a:t>
            </a:r>
            <a:br>
              <a:rPr lang="en-US" dirty="0"/>
            </a:br>
            <a:r>
              <a:rPr lang="en-US" dirty="0"/>
              <a:t>rates and </a:t>
            </a:r>
            <a:br>
              <a:rPr lang="en-US" dirty="0"/>
            </a:br>
            <a:r>
              <a:rPr lang="en-US" dirty="0"/>
              <a:t>growth rates</a:t>
            </a:r>
            <a:br>
              <a:rPr lang="en-US" dirty="0"/>
            </a:br>
            <a:r>
              <a:rPr lang="en-US" dirty="0"/>
              <a:t>close to one</a:t>
            </a:r>
            <a:br>
              <a:rPr lang="en-US" dirty="0"/>
            </a:br>
            <a:r>
              <a:rPr lang="en-US" dirty="0"/>
              <a:t>another</a:t>
            </a:r>
          </a:p>
          <a:p>
            <a:endParaRPr lang="en-US" dirty="0"/>
          </a:p>
        </p:txBody>
      </p:sp>
      <p:pic>
        <p:nvPicPr>
          <p:cNvPr id="4" name="Picture 3">
            <a:extLst>
              <a:ext uri="{FF2B5EF4-FFF2-40B4-BE49-F238E27FC236}">
                <a16:creationId xmlns:a16="http://schemas.microsoft.com/office/drawing/2014/main" id="{7607B308-E4A5-5CB4-F45C-4A49B333B3D2}"/>
              </a:ext>
            </a:extLst>
          </p:cNvPr>
          <p:cNvPicPr>
            <a:picLocks noChangeAspect="1"/>
          </p:cNvPicPr>
          <p:nvPr/>
        </p:nvPicPr>
        <p:blipFill>
          <a:blip r:embed="rId2"/>
          <a:stretch>
            <a:fillRect/>
          </a:stretch>
        </p:blipFill>
        <p:spPr>
          <a:xfrm>
            <a:off x="3545048" y="1262063"/>
            <a:ext cx="8646952" cy="5595937"/>
          </a:xfrm>
          <a:prstGeom prst="rect">
            <a:avLst/>
          </a:prstGeom>
        </p:spPr>
      </p:pic>
    </p:spTree>
    <p:extLst>
      <p:ext uri="{BB962C8B-B14F-4D97-AF65-F5344CB8AC3E}">
        <p14:creationId xmlns:p14="http://schemas.microsoft.com/office/powerpoint/2010/main" val="2740768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2CF6A-5284-1BFC-6CF6-FEEC862D6C25}"/>
              </a:ext>
            </a:extLst>
          </p:cNvPr>
          <p:cNvSpPr>
            <a:spLocks noGrp="1"/>
          </p:cNvSpPr>
          <p:nvPr>
            <p:ph type="title"/>
          </p:nvPr>
        </p:nvSpPr>
        <p:spPr/>
        <p:txBody>
          <a:bodyPr/>
          <a:lstStyle/>
          <a:p>
            <a:r>
              <a:rPr lang="en-US" dirty="0"/>
              <a:t>Growth Rates Across Countries</a:t>
            </a:r>
          </a:p>
        </p:txBody>
      </p:sp>
      <p:sp>
        <p:nvSpPr>
          <p:cNvPr id="3" name="Content Placeholder 2">
            <a:extLst>
              <a:ext uri="{FF2B5EF4-FFF2-40B4-BE49-F238E27FC236}">
                <a16:creationId xmlns:a16="http://schemas.microsoft.com/office/drawing/2014/main" id="{CECFDAEE-A034-470D-A238-FD1091D901D7}"/>
              </a:ext>
            </a:extLst>
          </p:cNvPr>
          <p:cNvSpPr>
            <a:spLocks noGrp="1"/>
          </p:cNvSpPr>
          <p:nvPr>
            <p:ph idx="1"/>
          </p:nvPr>
        </p:nvSpPr>
        <p:spPr>
          <a:xfrm>
            <a:off x="838200" y="1825625"/>
            <a:ext cx="10515600" cy="4667250"/>
          </a:xfrm>
        </p:spPr>
        <p:txBody>
          <a:bodyPr/>
          <a:lstStyle/>
          <a:p>
            <a:r>
              <a:rPr lang="en-US" dirty="0"/>
              <a:t>Initially poor</a:t>
            </a:r>
            <a:br>
              <a:rPr lang="en-US" dirty="0"/>
            </a:br>
            <a:r>
              <a:rPr lang="en-US" dirty="0"/>
              <a:t>countries have</a:t>
            </a:r>
            <a:br>
              <a:rPr lang="en-US" dirty="0"/>
            </a:br>
            <a:r>
              <a:rPr lang="en-US" dirty="0"/>
              <a:t>a lot of variation</a:t>
            </a:r>
            <a:br>
              <a:rPr lang="en-US" dirty="0"/>
            </a:br>
            <a:r>
              <a:rPr lang="en-US" dirty="0"/>
              <a:t>in growth</a:t>
            </a:r>
          </a:p>
          <a:p>
            <a:r>
              <a:rPr lang="en-US" dirty="0"/>
              <a:t>South Korea and</a:t>
            </a:r>
            <a:br>
              <a:rPr lang="en-US" dirty="0"/>
            </a:br>
            <a:r>
              <a:rPr lang="en-US" dirty="0"/>
              <a:t>Botswana have</a:t>
            </a:r>
            <a:br>
              <a:rPr lang="en-US" dirty="0"/>
            </a:br>
            <a:r>
              <a:rPr lang="en-US" dirty="0"/>
              <a:t>high growth but</a:t>
            </a:r>
            <a:br>
              <a:rPr lang="en-US" dirty="0"/>
            </a:br>
            <a:r>
              <a:rPr lang="en-US" dirty="0"/>
              <a:t>Congo and </a:t>
            </a:r>
            <a:br>
              <a:rPr lang="en-US" dirty="0"/>
            </a:br>
            <a:r>
              <a:rPr lang="en-US" dirty="0"/>
              <a:t>Madagascar</a:t>
            </a:r>
            <a:br>
              <a:rPr lang="en-US" dirty="0"/>
            </a:br>
            <a:r>
              <a:rPr lang="en-US" dirty="0"/>
              <a:t>have low </a:t>
            </a:r>
            <a:br>
              <a:rPr lang="en-US" dirty="0"/>
            </a:br>
            <a:r>
              <a:rPr lang="en-US" dirty="0"/>
              <a:t>growth</a:t>
            </a:r>
          </a:p>
          <a:p>
            <a:endParaRPr lang="en-US" dirty="0"/>
          </a:p>
        </p:txBody>
      </p:sp>
      <p:pic>
        <p:nvPicPr>
          <p:cNvPr id="4" name="Picture 3">
            <a:extLst>
              <a:ext uri="{FF2B5EF4-FFF2-40B4-BE49-F238E27FC236}">
                <a16:creationId xmlns:a16="http://schemas.microsoft.com/office/drawing/2014/main" id="{C584ECA7-BC96-F3D4-8A40-7A1B48CA5EF8}"/>
              </a:ext>
            </a:extLst>
          </p:cNvPr>
          <p:cNvPicPr>
            <a:picLocks noChangeAspect="1"/>
          </p:cNvPicPr>
          <p:nvPr/>
        </p:nvPicPr>
        <p:blipFill>
          <a:blip r:embed="rId2"/>
          <a:stretch>
            <a:fillRect/>
          </a:stretch>
        </p:blipFill>
        <p:spPr>
          <a:xfrm>
            <a:off x="3495261" y="1386360"/>
            <a:ext cx="8696739" cy="5471640"/>
          </a:xfrm>
          <a:prstGeom prst="rect">
            <a:avLst/>
          </a:prstGeom>
        </p:spPr>
      </p:pic>
    </p:spTree>
    <p:extLst>
      <p:ext uri="{BB962C8B-B14F-4D97-AF65-F5344CB8AC3E}">
        <p14:creationId xmlns:p14="http://schemas.microsoft.com/office/powerpoint/2010/main" val="4195335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02848-035B-632C-E137-854C12261BB0}"/>
              </a:ext>
            </a:extLst>
          </p:cNvPr>
          <p:cNvSpPr>
            <a:spLocks noGrp="1"/>
          </p:cNvSpPr>
          <p:nvPr>
            <p:ph type="title"/>
          </p:nvPr>
        </p:nvSpPr>
        <p:spPr/>
        <p:txBody>
          <a:bodyPr/>
          <a:lstStyle/>
          <a:p>
            <a:r>
              <a:rPr lang="en-US" dirty="0"/>
              <a:t>Economic Growth</a:t>
            </a:r>
          </a:p>
        </p:txBody>
      </p:sp>
      <p:sp>
        <p:nvSpPr>
          <p:cNvPr id="3" name="Content Placeholder 2">
            <a:extLst>
              <a:ext uri="{FF2B5EF4-FFF2-40B4-BE49-F238E27FC236}">
                <a16:creationId xmlns:a16="http://schemas.microsoft.com/office/drawing/2014/main" id="{05B0182F-32FF-0BA2-8AFE-39DB47AD4604}"/>
              </a:ext>
            </a:extLst>
          </p:cNvPr>
          <p:cNvSpPr>
            <a:spLocks noGrp="1"/>
          </p:cNvSpPr>
          <p:nvPr>
            <p:ph idx="1"/>
          </p:nvPr>
        </p:nvSpPr>
        <p:spPr/>
        <p:txBody>
          <a:bodyPr/>
          <a:lstStyle/>
          <a:p>
            <a:r>
              <a:rPr lang="en-US" dirty="0"/>
              <a:t>Before 1960, South Korea and Philippines were similar</a:t>
            </a:r>
          </a:p>
          <a:p>
            <a:endParaRPr lang="en-US" dirty="0"/>
          </a:p>
          <a:p>
            <a:endParaRPr lang="en-US" dirty="0"/>
          </a:p>
          <a:p>
            <a:endParaRPr lang="en-US" dirty="0"/>
          </a:p>
          <a:p>
            <a:endParaRPr lang="en-US" dirty="0"/>
          </a:p>
          <a:p>
            <a:r>
              <a:rPr lang="en-US" dirty="0"/>
              <a:t>Between 1960-2017: there was a divergence of economic growth</a:t>
            </a:r>
          </a:p>
        </p:txBody>
      </p:sp>
      <p:graphicFrame>
        <p:nvGraphicFramePr>
          <p:cNvPr id="4" name="Table 3">
            <a:extLst>
              <a:ext uri="{FF2B5EF4-FFF2-40B4-BE49-F238E27FC236}">
                <a16:creationId xmlns:a16="http://schemas.microsoft.com/office/drawing/2014/main" id="{E7CDC4BB-B401-3FB9-AAC2-4228C7D44C45}"/>
              </a:ext>
            </a:extLst>
          </p:cNvPr>
          <p:cNvGraphicFramePr>
            <a:graphicFrameLocks noGrp="1"/>
          </p:cNvGraphicFramePr>
          <p:nvPr>
            <p:extLst>
              <p:ext uri="{D42A27DB-BD31-4B8C-83A1-F6EECF244321}">
                <p14:modId xmlns:p14="http://schemas.microsoft.com/office/powerpoint/2010/main" val="3820727711"/>
              </p:ext>
            </p:extLst>
          </p:nvPr>
        </p:nvGraphicFramePr>
        <p:xfrm>
          <a:off x="1607930" y="2296675"/>
          <a:ext cx="8127999" cy="18542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583874631"/>
                    </a:ext>
                  </a:extLst>
                </a:gridCol>
                <a:gridCol w="2709333">
                  <a:extLst>
                    <a:ext uri="{9D8B030D-6E8A-4147-A177-3AD203B41FA5}">
                      <a16:colId xmlns:a16="http://schemas.microsoft.com/office/drawing/2014/main" val="3241283227"/>
                    </a:ext>
                  </a:extLst>
                </a:gridCol>
                <a:gridCol w="2709333">
                  <a:extLst>
                    <a:ext uri="{9D8B030D-6E8A-4147-A177-3AD203B41FA5}">
                      <a16:colId xmlns:a16="http://schemas.microsoft.com/office/drawing/2014/main" val="2746348981"/>
                    </a:ext>
                  </a:extLst>
                </a:gridCol>
              </a:tblGrid>
              <a:tr h="370840">
                <a:tc>
                  <a:txBody>
                    <a:bodyPr/>
                    <a:lstStyle/>
                    <a:p>
                      <a:r>
                        <a:rPr lang="en-US" dirty="0"/>
                        <a:t>Country</a:t>
                      </a:r>
                    </a:p>
                  </a:txBody>
                  <a:tcPr/>
                </a:tc>
                <a:tc>
                  <a:txBody>
                    <a:bodyPr/>
                    <a:lstStyle/>
                    <a:p>
                      <a:r>
                        <a:rPr lang="en-US" dirty="0"/>
                        <a:t>South Korea</a:t>
                      </a:r>
                    </a:p>
                  </a:txBody>
                  <a:tcPr/>
                </a:tc>
                <a:tc>
                  <a:txBody>
                    <a:bodyPr/>
                    <a:lstStyle/>
                    <a:p>
                      <a:r>
                        <a:rPr lang="en-US" dirty="0"/>
                        <a:t>Philippines</a:t>
                      </a:r>
                    </a:p>
                  </a:txBody>
                  <a:tcPr/>
                </a:tc>
                <a:extLst>
                  <a:ext uri="{0D108BD9-81ED-4DB2-BD59-A6C34878D82A}">
                    <a16:rowId xmlns:a16="http://schemas.microsoft.com/office/drawing/2014/main" val="3190579430"/>
                  </a:ext>
                </a:extLst>
              </a:tr>
              <a:tr h="370840">
                <a:tc>
                  <a:txBody>
                    <a:bodyPr/>
                    <a:lstStyle/>
                    <a:p>
                      <a:r>
                        <a:rPr lang="en-US" dirty="0"/>
                        <a:t>GDP per capita (1960)</a:t>
                      </a:r>
                    </a:p>
                  </a:txBody>
                  <a:tcPr/>
                </a:tc>
                <a:tc>
                  <a:txBody>
                    <a:bodyPr/>
                    <a:lstStyle/>
                    <a:p>
                      <a:r>
                        <a:rPr lang="en-US" dirty="0"/>
                        <a:t>$1,500</a:t>
                      </a:r>
                    </a:p>
                  </a:txBody>
                  <a:tcPr/>
                </a:tc>
                <a:tc>
                  <a:txBody>
                    <a:bodyPr/>
                    <a:lstStyle/>
                    <a:p>
                      <a:r>
                        <a:rPr lang="en-US" dirty="0"/>
                        <a:t>$2,300</a:t>
                      </a:r>
                    </a:p>
                  </a:txBody>
                  <a:tcPr/>
                </a:tc>
                <a:extLst>
                  <a:ext uri="{0D108BD9-81ED-4DB2-BD59-A6C34878D82A}">
                    <a16:rowId xmlns:a16="http://schemas.microsoft.com/office/drawing/2014/main" val="1560221494"/>
                  </a:ext>
                </a:extLst>
              </a:tr>
              <a:tr h="370840">
                <a:tc>
                  <a:txBody>
                    <a:bodyPr/>
                    <a:lstStyle/>
                    <a:p>
                      <a:r>
                        <a:rPr lang="en-US" dirty="0"/>
                        <a:t>Population (in millions)</a:t>
                      </a:r>
                    </a:p>
                  </a:txBody>
                  <a:tcPr/>
                </a:tc>
                <a:tc>
                  <a:txBody>
                    <a:bodyPr/>
                    <a:lstStyle/>
                    <a:p>
                      <a:r>
                        <a:rPr lang="en-US" dirty="0"/>
                        <a:t>25</a:t>
                      </a:r>
                    </a:p>
                  </a:txBody>
                  <a:tcPr/>
                </a:tc>
                <a:tc>
                  <a:txBody>
                    <a:bodyPr/>
                    <a:lstStyle/>
                    <a:p>
                      <a:r>
                        <a:rPr lang="en-US" dirty="0"/>
                        <a:t>28</a:t>
                      </a:r>
                    </a:p>
                  </a:txBody>
                  <a:tcPr/>
                </a:tc>
                <a:extLst>
                  <a:ext uri="{0D108BD9-81ED-4DB2-BD59-A6C34878D82A}">
                    <a16:rowId xmlns:a16="http://schemas.microsoft.com/office/drawing/2014/main" val="4193483835"/>
                  </a:ext>
                </a:extLst>
              </a:tr>
              <a:tr h="370840">
                <a:tc>
                  <a:txBody>
                    <a:bodyPr/>
                    <a:lstStyle/>
                    <a:p>
                      <a:r>
                        <a:rPr lang="en-US" dirty="0"/>
                        <a:t>Main Sectors</a:t>
                      </a:r>
                    </a:p>
                  </a:txBody>
                  <a:tcPr/>
                </a:tc>
                <a:tc>
                  <a:txBody>
                    <a:bodyPr/>
                    <a:lstStyle/>
                    <a:p>
                      <a:r>
                        <a:rPr lang="en-US" dirty="0"/>
                        <a:t>Industry/Agriculture</a:t>
                      </a:r>
                    </a:p>
                  </a:txBody>
                  <a:tcPr/>
                </a:tc>
                <a:tc>
                  <a:txBody>
                    <a:bodyPr/>
                    <a:lstStyle/>
                    <a:p>
                      <a:r>
                        <a:rPr lang="en-US" dirty="0"/>
                        <a:t>Industry/Agriculture</a:t>
                      </a:r>
                    </a:p>
                  </a:txBody>
                  <a:tcPr/>
                </a:tc>
                <a:extLst>
                  <a:ext uri="{0D108BD9-81ED-4DB2-BD59-A6C34878D82A}">
                    <a16:rowId xmlns:a16="http://schemas.microsoft.com/office/drawing/2014/main" val="294683106"/>
                  </a:ext>
                </a:extLst>
              </a:tr>
              <a:tr h="370840">
                <a:tc>
                  <a:txBody>
                    <a:bodyPr/>
                    <a:lstStyle/>
                    <a:p>
                      <a:r>
                        <a:rPr lang="en-US" dirty="0"/>
                        <a:t>College Enrollment</a:t>
                      </a:r>
                    </a:p>
                  </a:txBody>
                  <a:tcPr/>
                </a:tc>
                <a:tc>
                  <a:txBody>
                    <a:bodyPr/>
                    <a:lstStyle/>
                    <a:p>
                      <a:r>
                        <a:rPr lang="en-US" dirty="0"/>
                        <a:t>5%</a:t>
                      </a:r>
                    </a:p>
                  </a:txBody>
                  <a:tcPr/>
                </a:tc>
                <a:tc>
                  <a:txBody>
                    <a:bodyPr/>
                    <a:lstStyle/>
                    <a:p>
                      <a:r>
                        <a:rPr lang="en-US" dirty="0"/>
                        <a:t>13%</a:t>
                      </a:r>
                    </a:p>
                  </a:txBody>
                  <a:tcPr/>
                </a:tc>
                <a:extLst>
                  <a:ext uri="{0D108BD9-81ED-4DB2-BD59-A6C34878D82A}">
                    <a16:rowId xmlns:a16="http://schemas.microsoft.com/office/drawing/2014/main" val="2158944925"/>
                  </a:ext>
                </a:extLst>
              </a:tr>
            </a:tbl>
          </a:graphicData>
        </a:graphic>
      </p:graphicFrame>
      <p:graphicFrame>
        <p:nvGraphicFramePr>
          <p:cNvPr id="5" name="Table 4">
            <a:extLst>
              <a:ext uri="{FF2B5EF4-FFF2-40B4-BE49-F238E27FC236}">
                <a16:creationId xmlns:a16="http://schemas.microsoft.com/office/drawing/2014/main" id="{39F70B9C-27C5-1BB0-76A4-C8C595B2B349}"/>
              </a:ext>
            </a:extLst>
          </p:cNvPr>
          <p:cNvGraphicFramePr>
            <a:graphicFrameLocks noGrp="1"/>
          </p:cNvGraphicFramePr>
          <p:nvPr>
            <p:extLst>
              <p:ext uri="{D42A27DB-BD31-4B8C-83A1-F6EECF244321}">
                <p14:modId xmlns:p14="http://schemas.microsoft.com/office/powerpoint/2010/main" val="2297592225"/>
              </p:ext>
            </p:extLst>
          </p:nvPr>
        </p:nvGraphicFramePr>
        <p:xfrm>
          <a:off x="1607930" y="5191304"/>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865765996"/>
                    </a:ext>
                  </a:extLst>
                </a:gridCol>
                <a:gridCol w="2709333">
                  <a:extLst>
                    <a:ext uri="{9D8B030D-6E8A-4147-A177-3AD203B41FA5}">
                      <a16:colId xmlns:a16="http://schemas.microsoft.com/office/drawing/2014/main" val="3359971749"/>
                    </a:ext>
                  </a:extLst>
                </a:gridCol>
                <a:gridCol w="2709333">
                  <a:extLst>
                    <a:ext uri="{9D8B030D-6E8A-4147-A177-3AD203B41FA5}">
                      <a16:colId xmlns:a16="http://schemas.microsoft.com/office/drawing/2014/main" val="591020072"/>
                    </a:ext>
                  </a:extLst>
                </a:gridCol>
              </a:tblGrid>
              <a:tr h="370840">
                <a:tc>
                  <a:txBody>
                    <a:bodyPr/>
                    <a:lstStyle/>
                    <a:p>
                      <a:r>
                        <a:rPr lang="en-US" dirty="0"/>
                        <a:t>Country</a:t>
                      </a:r>
                    </a:p>
                  </a:txBody>
                  <a:tcPr/>
                </a:tc>
                <a:tc>
                  <a:txBody>
                    <a:bodyPr/>
                    <a:lstStyle/>
                    <a:p>
                      <a:r>
                        <a:rPr lang="en-US" dirty="0"/>
                        <a:t>South Korea</a:t>
                      </a:r>
                    </a:p>
                  </a:txBody>
                  <a:tcPr/>
                </a:tc>
                <a:tc>
                  <a:txBody>
                    <a:bodyPr/>
                    <a:lstStyle/>
                    <a:p>
                      <a:r>
                        <a:rPr lang="en-US" dirty="0"/>
                        <a:t>Philippines</a:t>
                      </a:r>
                    </a:p>
                  </a:txBody>
                  <a:tcPr/>
                </a:tc>
                <a:extLst>
                  <a:ext uri="{0D108BD9-81ED-4DB2-BD59-A6C34878D82A}">
                    <a16:rowId xmlns:a16="http://schemas.microsoft.com/office/drawing/2014/main" val="235207669"/>
                  </a:ext>
                </a:extLst>
              </a:tr>
              <a:tr h="370840">
                <a:tc>
                  <a:txBody>
                    <a:bodyPr/>
                    <a:lstStyle/>
                    <a:p>
                      <a:r>
                        <a:rPr lang="en-US" dirty="0"/>
                        <a:t>Real GDP growth</a:t>
                      </a:r>
                    </a:p>
                  </a:txBody>
                  <a:tcPr/>
                </a:tc>
                <a:tc>
                  <a:txBody>
                    <a:bodyPr/>
                    <a:lstStyle/>
                    <a:p>
                      <a:r>
                        <a:rPr lang="en-US" dirty="0"/>
                        <a:t>6.5%</a:t>
                      </a:r>
                    </a:p>
                  </a:txBody>
                  <a:tcPr/>
                </a:tc>
                <a:tc>
                  <a:txBody>
                    <a:bodyPr/>
                    <a:lstStyle/>
                    <a:p>
                      <a:r>
                        <a:rPr lang="en-US" dirty="0"/>
                        <a:t>2.5%</a:t>
                      </a:r>
                    </a:p>
                  </a:txBody>
                  <a:tcPr/>
                </a:tc>
                <a:extLst>
                  <a:ext uri="{0D108BD9-81ED-4DB2-BD59-A6C34878D82A}">
                    <a16:rowId xmlns:a16="http://schemas.microsoft.com/office/drawing/2014/main" val="4109841089"/>
                  </a:ext>
                </a:extLst>
              </a:tr>
              <a:tr h="370840">
                <a:tc>
                  <a:txBody>
                    <a:bodyPr/>
                    <a:lstStyle/>
                    <a:p>
                      <a:r>
                        <a:rPr lang="en-US" dirty="0"/>
                        <a:t>GDP per capita (2017)</a:t>
                      </a:r>
                    </a:p>
                  </a:txBody>
                  <a:tcPr/>
                </a:tc>
                <a:tc>
                  <a:txBody>
                    <a:bodyPr/>
                    <a:lstStyle/>
                    <a:p>
                      <a:r>
                        <a:rPr lang="en-US" dirty="0"/>
                        <a:t>$36,000</a:t>
                      </a:r>
                    </a:p>
                  </a:txBody>
                  <a:tcPr/>
                </a:tc>
                <a:tc>
                  <a:txBody>
                    <a:bodyPr/>
                    <a:lstStyle/>
                    <a:p>
                      <a:r>
                        <a:rPr lang="en-US" dirty="0"/>
                        <a:t>$7,500</a:t>
                      </a:r>
                    </a:p>
                  </a:txBody>
                  <a:tcPr/>
                </a:tc>
                <a:extLst>
                  <a:ext uri="{0D108BD9-81ED-4DB2-BD59-A6C34878D82A}">
                    <a16:rowId xmlns:a16="http://schemas.microsoft.com/office/drawing/2014/main" val="2100023368"/>
                  </a:ext>
                </a:extLst>
              </a:tr>
            </a:tbl>
          </a:graphicData>
        </a:graphic>
      </p:graphicFrame>
    </p:spTree>
    <p:extLst>
      <p:ext uri="{BB962C8B-B14F-4D97-AF65-F5344CB8AC3E}">
        <p14:creationId xmlns:p14="http://schemas.microsoft.com/office/powerpoint/2010/main" val="4162292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F6738-F536-CF17-6D0D-E2E5D22AC178}"/>
              </a:ext>
            </a:extLst>
          </p:cNvPr>
          <p:cNvSpPr>
            <a:spLocks noGrp="1"/>
          </p:cNvSpPr>
          <p:nvPr>
            <p:ph type="title"/>
          </p:nvPr>
        </p:nvSpPr>
        <p:spPr/>
        <p:txBody>
          <a:bodyPr/>
          <a:lstStyle/>
          <a:p>
            <a:r>
              <a:rPr lang="en-US" dirty="0"/>
              <a:t>Solow Growth Model</a:t>
            </a:r>
          </a:p>
        </p:txBody>
      </p:sp>
      <p:sp>
        <p:nvSpPr>
          <p:cNvPr id="3" name="Text Placeholder 2">
            <a:extLst>
              <a:ext uri="{FF2B5EF4-FFF2-40B4-BE49-F238E27FC236}">
                <a16:creationId xmlns:a16="http://schemas.microsoft.com/office/drawing/2014/main" id="{259F514A-1C10-2958-1191-BC3EEF27C912}"/>
              </a:ext>
            </a:extLst>
          </p:cNvPr>
          <p:cNvSpPr>
            <a:spLocks noGrp="1"/>
          </p:cNvSpPr>
          <p:nvPr>
            <p:ph type="body" idx="1"/>
          </p:nvPr>
        </p:nvSpPr>
        <p:spPr/>
        <p:txBody>
          <a:bodyPr/>
          <a:lstStyle/>
          <a:p>
            <a:r>
              <a:rPr lang="en-US" dirty="0" err="1"/>
              <a:t>Kurlat</a:t>
            </a:r>
            <a:r>
              <a:rPr lang="en-US" dirty="0"/>
              <a:t> Chapter 4: Economic Growth in the Very Long Run</a:t>
            </a:r>
          </a:p>
        </p:txBody>
      </p:sp>
    </p:spTree>
    <p:extLst>
      <p:ext uri="{BB962C8B-B14F-4D97-AF65-F5344CB8AC3E}">
        <p14:creationId xmlns:p14="http://schemas.microsoft.com/office/powerpoint/2010/main" val="2868124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0F176-FC1F-6DBE-A472-D0F090F24A0B}"/>
              </a:ext>
            </a:extLst>
          </p:cNvPr>
          <p:cNvSpPr>
            <a:spLocks noGrp="1"/>
          </p:cNvSpPr>
          <p:nvPr>
            <p:ph type="title"/>
          </p:nvPr>
        </p:nvSpPr>
        <p:spPr/>
        <p:txBody>
          <a:bodyPr/>
          <a:lstStyle/>
          <a:p>
            <a:r>
              <a:rPr lang="en-US" dirty="0"/>
              <a:t>The Solow Growth Model</a:t>
            </a:r>
          </a:p>
        </p:txBody>
      </p:sp>
      <p:sp>
        <p:nvSpPr>
          <p:cNvPr id="3" name="Content Placeholder 2">
            <a:extLst>
              <a:ext uri="{FF2B5EF4-FFF2-40B4-BE49-F238E27FC236}">
                <a16:creationId xmlns:a16="http://schemas.microsoft.com/office/drawing/2014/main" id="{2E64DD95-C2E6-1CC1-5614-EED5C5958659}"/>
              </a:ext>
            </a:extLst>
          </p:cNvPr>
          <p:cNvSpPr>
            <a:spLocks noGrp="1"/>
          </p:cNvSpPr>
          <p:nvPr>
            <p:ph idx="1"/>
          </p:nvPr>
        </p:nvSpPr>
        <p:spPr/>
        <p:txBody>
          <a:bodyPr/>
          <a:lstStyle/>
          <a:p>
            <a:r>
              <a:rPr lang="en-US" dirty="0"/>
              <a:t>Model Inputs</a:t>
            </a:r>
          </a:p>
          <a:p>
            <a:r>
              <a:rPr lang="en-US" dirty="0"/>
              <a:t>Mechanisms of the Model</a:t>
            </a:r>
          </a:p>
          <a:p>
            <a:r>
              <a:rPr lang="en-US" dirty="0"/>
              <a:t>The Golden Rule</a:t>
            </a:r>
          </a:p>
          <a:p>
            <a:r>
              <a:rPr lang="en-US" dirty="0"/>
              <a:t>Markets</a:t>
            </a:r>
          </a:p>
          <a:p>
            <a:r>
              <a:rPr lang="en-US" dirty="0"/>
              <a:t>Technological Progress</a:t>
            </a:r>
          </a:p>
        </p:txBody>
      </p:sp>
    </p:spTree>
    <p:extLst>
      <p:ext uri="{BB962C8B-B14F-4D97-AF65-F5344CB8AC3E}">
        <p14:creationId xmlns:p14="http://schemas.microsoft.com/office/powerpoint/2010/main" val="10586982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E5A88-E0E2-FB1D-7724-60C2699CF3B7}"/>
              </a:ext>
            </a:extLst>
          </p:cNvPr>
          <p:cNvSpPr>
            <a:spLocks noGrp="1"/>
          </p:cNvSpPr>
          <p:nvPr>
            <p:ph type="title"/>
          </p:nvPr>
        </p:nvSpPr>
        <p:spPr/>
        <p:txBody>
          <a:bodyPr/>
          <a:lstStyle/>
          <a:p>
            <a:r>
              <a:rPr lang="en-US" dirty="0"/>
              <a:t>Solow Growth Model: Model Inputs</a:t>
            </a:r>
          </a:p>
        </p:txBody>
      </p:sp>
      <p:sp>
        <p:nvSpPr>
          <p:cNvPr id="3" name="Text Placeholder 2">
            <a:extLst>
              <a:ext uri="{FF2B5EF4-FFF2-40B4-BE49-F238E27FC236}">
                <a16:creationId xmlns:a16="http://schemas.microsoft.com/office/drawing/2014/main" id="{F314ECED-F16F-A856-7362-0C3ACD1261D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56808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C6D61-FB29-C44C-59B8-8D17E3F4982F}"/>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86FDF241-E2FF-2DB2-58D4-FFC931F87593}"/>
              </a:ext>
            </a:extLst>
          </p:cNvPr>
          <p:cNvSpPr>
            <a:spLocks noGrp="1"/>
          </p:cNvSpPr>
          <p:nvPr>
            <p:ph idx="1"/>
          </p:nvPr>
        </p:nvSpPr>
        <p:spPr/>
        <p:txBody>
          <a:bodyPr>
            <a:normAutofit lnSpcReduction="10000"/>
          </a:bodyPr>
          <a:lstStyle/>
          <a:p>
            <a:r>
              <a:rPr lang="en-US" dirty="0"/>
              <a:t>Discussion 2 is available</a:t>
            </a:r>
          </a:p>
          <a:p>
            <a:r>
              <a:rPr lang="en-US" dirty="0"/>
              <a:t>Problem Set 1 will be available tomorrow but due 12/20/23</a:t>
            </a:r>
          </a:p>
          <a:p>
            <a:r>
              <a:rPr lang="en-US" dirty="0"/>
              <a:t>Presentation Set 1 next week</a:t>
            </a:r>
          </a:p>
          <a:p>
            <a:pPr lvl="1"/>
            <a:r>
              <a:rPr lang="en-US" dirty="0"/>
              <a:t>Last chance to sign up before assigned</a:t>
            </a:r>
          </a:p>
          <a:p>
            <a:pPr lvl="1"/>
            <a:r>
              <a:rPr lang="en-US" dirty="0"/>
              <a:t>Please review ELMS to make sure if you are scheduled</a:t>
            </a:r>
          </a:p>
          <a:p>
            <a:pPr lvl="1"/>
            <a:r>
              <a:rPr lang="en-US" dirty="0"/>
              <a:t>Please send me a copy of the slides by the weekend, so I can give feedback</a:t>
            </a:r>
          </a:p>
          <a:p>
            <a:pPr lvl="1"/>
            <a:r>
              <a:rPr lang="en-US" dirty="0"/>
              <a:t>Allocate 15 minutes (which is about 10 slides)</a:t>
            </a:r>
          </a:p>
          <a:p>
            <a:pPr lvl="1"/>
            <a:r>
              <a:rPr lang="en-US" dirty="0"/>
              <a:t>Include a discussion on Introduction/Research Question, Literature Review, Data, Methods, Results, and your feedback/critiques</a:t>
            </a:r>
          </a:p>
          <a:p>
            <a:pPr lvl="1"/>
            <a:r>
              <a:rPr lang="en-US" dirty="0"/>
              <a:t>I prefer PowerPoint, but if you want to use another source just run it by me</a:t>
            </a:r>
          </a:p>
          <a:p>
            <a:pPr lvl="1"/>
            <a:r>
              <a:rPr lang="en-US" dirty="0"/>
              <a:t>Please send me a copy by Sunday, so I can review and give feedback.</a:t>
            </a:r>
          </a:p>
        </p:txBody>
      </p:sp>
    </p:spTree>
    <p:extLst>
      <p:ext uri="{BB962C8B-B14F-4D97-AF65-F5344CB8AC3E}">
        <p14:creationId xmlns:p14="http://schemas.microsoft.com/office/powerpoint/2010/main" val="6271123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F4675-67F4-B89C-D9E3-494E99C44A52}"/>
              </a:ext>
            </a:extLst>
          </p:cNvPr>
          <p:cNvSpPr>
            <a:spLocks noGrp="1"/>
          </p:cNvSpPr>
          <p:nvPr>
            <p:ph type="title"/>
          </p:nvPr>
        </p:nvSpPr>
        <p:spPr/>
        <p:txBody>
          <a:bodyPr/>
          <a:lstStyle/>
          <a:p>
            <a:r>
              <a:rPr lang="en-US" dirty="0"/>
              <a:t>Model Inputs</a:t>
            </a:r>
          </a:p>
        </p:txBody>
      </p:sp>
      <p:sp>
        <p:nvSpPr>
          <p:cNvPr id="3" name="Content Placeholder 2">
            <a:extLst>
              <a:ext uri="{FF2B5EF4-FFF2-40B4-BE49-F238E27FC236}">
                <a16:creationId xmlns:a16="http://schemas.microsoft.com/office/drawing/2014/main" id="{E2F9EA16-A0BF-B2E4-05FD-25D1DA13EA68}"/>
              </a:ext>
            </a:extLst>
          </p:cNvPr>
          <p:cNvSpPr>
            <a:spLocks noGrp="1"/>
          </p:cNvSpPr>
          <p:nvPr>
            <p:ph idx="1"/>
          </p:nvPr>
        </p:nvSpPr>
        <p:spPr>
          <a:xfrm>
            <a:off x="838200" y="1825625"/>
            <a:ext cx="10515600" cy="4790328"/>
          </a:xfrm>
        </p:spPr>
        <p:txBody>
          <a:bodyPr>
            <a:normAutofit/>
          </a:bodyPr>
          <a:lstStyle/>
          <a:p>
            <a:r>
              <a:rPr lang="en-US" dirty="0"/>
              <a:t>Solow (1956) proposed a simple model which can help up think about economic growth in the very long run</a:t>
            </a:r>
          </a:p>
          <a:p>
            <a:r>
              <a:rPr lang="en-US" dirty="0"/>
              <a:t>Model Inputs Include</a:t>
            </a:r>
          </a:p>
          <a:p>
            <a:pPr lvl="1"/>
            <a:r>
              <a:rPr lang="en-US" dirty="0"/>
              <a:t>The Production Function</a:t>
            </a:r>
          </a:p>
          <a:p>
            <a:pPr lvl="1"/>
            <a:r>
              <a:rPr lang="en-US" dirty="0"/>
              <a:t>Population and the Supply of Labor</a:t>
            </a:r>
          </a:p>
          <a:p>
            <a:pPr lvl="1"/>
            <a:r>
              <a:rPr lang="en-US" dirty="0"/>
              <a:t>Consumption and Investment</a:t>
            </a:r>
          </a:p>
          <a:p>
            <a:pPr lvl="1"/>
            <a:r>
              <a:rPr lang="en-US" dirty="0"/>
              <a:t>Depreciation and Capital Accumulation</a:t>
            </a:r>
          </a:p>
          <a:p>
            <a:r>
              <a:rPr lang="en-US" dirty="0"/>
              <a:t>End Result</a:t>
            </a:r>
          </a:p>
          <a:p>
            <a:pPr lvl="1"/>
            <a:r>
              <a:rPr lang="en-US" dirty="0"/>
              <a:t>In the very long run, the economy converges on the steady state and GDP per capita and capital per worker will remain constant</a:t>
            </a:r>
          </a:p>
          <a:p>
            <a:pPr lvl="1"/>
            <a:r>
              <a:rPr lang="en-US" dirty="0"/>
              <a:t>The growth of GDP per capita will slow down to zero in the very long run</a:t>
            </a:r>
          </a:p>
          <a:p>
            <a:pPr lvl="1"/>
            <a:endParaRPr lang="en-US" dirty="0"/>
          </a:p>
        </p:txBody>
      </p:sp>
    </p:spTree>
    <p:extLst>
      <p:ext uri="{BB962C8B-B14F-4D97-AF65-F5344CB8AC3E}">
        <p14:creationId xmlns:p14="http://schemas.microsoft.com/office/powerpoint/2010/main" val="3081345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92789-6E25-C83A-A701-8FCCCA8F759B}"/>
              </a:ext>
            </a:extLst>
          </p:cNvPr>
          <p:cNvSpPr>
            <a:spLocks noGrp="1"/>
          </p:cNvSpPr>
          <p:nvPr>
            <p:ph type="title"/>
          </p:nvPr>
        </p:nvSpPr>
        <p:spPr/>
        <p:txBody>
          <a:bodyPr/>
          <a:lstStyle/>
          <a:p>
            <a:r>
              <a:rPr lang="en-US" dirty="0"/>
              <a:t>Model Inputs: Production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E4BA2C3-D9C0-9A6E-9A9D-167DCD1C539B}"/>
                  </a:ext>
                </a:extLst>
              </p:cNvPr>
              <p:cNvSpPr>
                <a:spLocks noGrp="1"/>
              </p:cNvSpPr>
              <p:nvPr>
                <p:ph idx="1"/>
              </p:nvPr>
            </p:nvSpPr>
            <p:spPr>
              <a:xfrm>
                <a:off x="838199" y="1825625"/>
                <a:ext cx="11008659" cy="4667250"/>
              </a:xfrm>
            </p:spPr>
            <p:txBody>
              <a:bodyPr>
                <a:normAutofit fontScale="92500"/>
              </a:bodyPr>
              <a:lstStyle/>
              <a:p>
                <a:r>
                  <a:rPr lang="en-US" dirty="0"/>
                  <a:t>We will define our aggregate production function</a:t>
                </a:r>
              </a:p>
              <a:p>
                <a:pPr lvl="1"/>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𝐿</m:t>
                        </m:r>
                      </m:e>
                    </m:d>
                  </m:oMath>
                </a14:m>
                <a:endParaRPr lang="en-US" b="0" dirty="0"/>
              </a:p>
              <a:p>
                <a:r>
                  <a:rPr lang="en-US" dirty="0"/>
                  <a:t>Where</a:t>
                </a:r>
              </a:p>
              <a:p>
                <a:pPr lvl="1"/>
                <a14:m>
                  <m:oMath xmlns:m="http://schemas.openxmlformats.org/officeDocument/2006/math">
                    <m:r>
                      <a:rPr lang="en-US" b="0" i="1" smtClean="0">
                        <a:latin typeface="Cambria Math" panose="02040503050406030204" pitchFamily="18" charset="0"/>
                      </a:rPr>
                      <m:t>𝑌</m:t>
                    </m:r>
                  </m:oMath>
                </a14:m>
                <a:r>
                  <a:rPr lang="en-US" dirty="0"/>
                  <a:t> is the output by combining capital and labor into the function</a:t>
                </a:r>
              </a:p>
              <a:p>
                <a:pPr lvl="1"/>
                <a14:m>
                  <m:oMath xmlns:m="http://schemas.openxmlformats.org/officeDocument/2006/math">
                    <m:r>
                      <a:rPr lang="en-US" b="0" i="1" smtClean="0">
                        <a:latin typeface="Cambria Math" panose="02040503050406030204" pitchFamily="18" charset="0"/>
                      </a:rPr>
                      <m:t>𝐾</m:t>
                    </m:r>
                  </m:oMath>
                </a14:m>
                <a:r>
                  <a:rPr lang="en-US" dirty="0"/>
                  <a:t> measures the amount of capital (machines, buildings, </a:t>
                </a:r>
                <a:r>
                  <a:rPr lang="en-US" dirty="0" err="1"/>
                  <a:t>etc</a:t>
                </a:r>
                <a:r>
                  <a:rPr lang="en-US" dirty="0"/>
                  <a:t>) dedicated to the production process</a:t>
                </a:r>
              </a:p>
              <a:p>
                <a:pPr lvl="1"/>
                <a14:m>
                  <m:oMath xmlns:m="http://schemas.openxmlformats.org/officeDocument/2006/math">
                    <m:r>
                      <a:rPr lang="en-US" b="0" i="1" smtClean="0">
                        <a:latin typeface="Cambria Math" panose="02040503050406030204" pitchFamily="18" charset="0"/>
                      </a:rPr>
                      <m:t>𝐿</m:t>
                    </m:r>
                  </m:oMath>
                </a14:m>
                <a:r>
                  <a:rPr lang="en-US" dirty="0"/>
                  <a:t> measures the amount of labor dedicated to the production process</a:t>
                </a:r>
              </a:p>
              <a:p>
                <a:pPr lvl="1"/>
                <a14:m>
                  <m:oMath xmlns:m="http://schemas.openxmlformats.org/officeDocument/2006/math">
                    <m:r>
                      <a:rPr lang="en-US" b="0" i="1" smtClean="0">
                        <a:latin typeface="Cambria Math" panose="02040503050406030204" pitchFamily="18" charset="0"/>
                      </a:rPr>
                      <m:t>𝐹</m:t>
                    </m:r>
                  </m:oMath>
                </a14:m>
                <a:r>
                  <a:rPr lang="en-US" dirty="0"/>
                  <a:t> is the functional form that we use to describe the production process to convert </a:t>
                </a:r>
                <a14:m>
                  <m:oMath xmlns:m="http://schemas.openxmlformats.org/officeDocument/2006/math">
                    <m:r>
                      <a:rPr lang="en-US" b="0" i="1" smtClean="0">
                        <a:latin typeface="Cambria Math" panose="02040503050406030204" pitchFamily="18" charset="0"/>
                      </a:rPr>
                      <m:t>𝐾</m:t>
                    </m:r>
                  </m:oMath>
                </a14:m>
                <a:r>
                  <a:rPr lang="en-US" dirty="0"/>
                  <a:t> and </a:t>
                </a:r>
                <a14:m>
                  <m:oMath xmlns:m="http://schemas.openxmlformats.org/officeDocument/2006/math">
                    <m:r>
                      <a:rPr lang="en-US" b="0" i="1" smtClean="0">
                        <a:latin typeface="Cambria Math" panose="02040503050406030204" pitchFamily="18" charset="0"/>
                      </a:rPr>
                      <m:t>𝐿</m:t>
                    </m:r>
                  </m:oMath>
                </a14:m>
                <a:r>
                  <a:rPr lang="en-US" dirty="0"/>
                  <a:t> into </a:t>
                </a:r>
                <a14:m>
                  <m:oMath xmlns:m="http://schemas.openxmlformats.org/officeDocument/2006/math">
                    <m:r>
                      <a:rPr lang="en-US" b="0" i="1" smtClean="0">
                        <a:latin typeface="Cambria Math" panose="02040503050406030204" pitchFamily="18" charset="0"/>
                      </a:rPr>
                      <m:t>𝑌</m:t>
                    </m:r>
                  </m:oMath>
                </a14:m>
                <a:endParaRPr lang="en-US" dirty="0"/>
              </a:p>
              <a:p>
                <a:r>
                  <a:rPr lang="en-US" dirty="0"/>
                  <a:t>Example</a:t>
                </a:r>
              </a:p>
              <a:p>
                <a:pPr lvl="1"/>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100 </m:t>
                        </m:r>
                        <m:r>
                          <a:rPr lang="en-US" b="0" i="1" smtClean="0">
                            <a:latin typeface="Cambria Math" panose="02040503050406030204" pitchFamily="18" charset="0"/>
                          </a:rPr>
                          <m:t>𝑎𝑐𝑟𝑒𝑠</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𝑙𝑎𝑛𝑑</m:t>
                        </m:r>
                        <m:r>
                          <a:rPr lang="en-US" b="0" i="1" smtClean="0">
                            <a:latin typeface="Cambria Math" panose="02040503050406030204" pitchFamily="18" charset="0"/>
                          </a:rPr>
                          <m:t>+1 </m:t>
                        </m:r>
                        <m:r>
                          <a:rPr lang="en-US" b="0" i="1" smtClean="0">
                            <a:latin typeface="Cambria Math" panose="02040503050406030204" pitchFamily="18" charset="0"/>
                          </a:rPr>
                          <m:t>𝑡𝑟𝑎𝑐𝑡𝑜𝑟</m:t>
                        </m:r>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 1,000 </m:t>
                        </m:r>
                        <m:r>
                          <a:rPr lang="en-US" b="0" i="1" smtClean="0">
                            <a:latin typeface="Cambria Math" panose="02040503050406030204" pitchFamily="18" charset="0"/>
                          </a:rPr>
                          <m:t>h𝑜𝑢𝑟𝑠</m:t>
                        </m:r>
                        <m:r>
                          <a:rPr lang="en-US" b="0" i="1" smtClean="0">
                            <a:latin typeface="Cambria Math" panose="02040503050406030204" pitchFamily="18" charset="0"/>
                          </a:rPr>
                          <m:t>=</m:t>
                        </m:r>
                        <m:r>
                          <a:rPr lang="en-US" b="0" i="1" smtClean="0">
                            <a:latin typeface="Cambria Math" panose="02040503050406030204" pitchFamily="18" charset="0"/>
                          </a:rPr>
                          <m:t>𝐿</m:t>
                        </m:r>
                      </m:e>
                    </m:d>
                    <m:r>
                      <a:rPr lang="en-US" b="0" i="1" smtClean="0">
                        <a:latin typeface="Cambria Math" panose="02040503050406030204" pitchFamily="18" charset="0"/>
                      </a:rPr>
                      <m:t>=18,000 </m:t>
                    </m:r>
                    <m:r>
                      <a:rPr lang="en-US" b="0" i="1" smtClean="0">
                        <a:latin typeface="Cambria Math" panose="02040503050406030204" pitchFamily="18" charset="0"/>
                      </a:rPr>
                      <m:t>𝑏𝑢𝑠h𝑒𝑙𝑠</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𝑐𝑜𝑟𝑛</m:t>
                    </m:r>
                  </m:oMath>
                </a14:m>
                <a:endParaRPr lang="en-US" dirty="0"/>
              </a:p>
              <a:p>
                <a:pPr lvl="1"/>
                <a:r>
                  <a:rPr lang="en-US" dirty="0"/>
                  <a:t>At </a:t>
                </a:r>
                <a14:m>
                  <m:oMath xmlns:m="http://schemas.openxmlformats.org/officeDocument/2006/math">
                    <m:r>
                      <m:rPr>
                        <m:sty m:val="p"/>
                      </m:rPr>
                      <a:rPr lang="en-US" b="0" i="0" smtClean="0">
                        <a:latin typeface="Cambria Math" panose="02040503050406030204" pitchFamily="18" charset="0"/>
                      </a:rPr>
                      <m:t>p</m:t>
                    </m:r>
                    <m:r>
                      <a:rPr lang="en-US" b="0" i="0" smtClean="0">
                        <a:latin typeface="Cambria Math" panose="02040503050406030204" pitchFamily="18" charset="0"/>
                      </a:rPr>
                      <m:t>=</m:t>
                    </m:r>
                    <m:r>
                      <a:rPr lang="en-US" b="0" i="1" smtClean="0">
                        <a:latin typeface="Cambria Math" panose="02040503050406030204" pitchFamily="18" charset="0"/>
                      </a:rPr>
                      <m:t>3.67 </m:t>
                    </m:r>
                  </m:oMath>
                </a14:m>
                <a:r>
                  <a:rPr lang="en-US" dirty="0"/>
                  <a:t>per bushel,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=3.67∗18,000=$66,000</m:t>
                    </m:r>
                  </m:oMath>
                </a14:m>
                <a:endParaRPr lang="en-US" dirty="0"/>
              </a:p>
            </p:txBody>
          </p:sp>
        </mc:Choice>
        <mc:Fallback xmlns="">
          <p:sp>
            <p:nvSpPr>
              <p:cNvPr id="3" name="Content Placeholder 2">
                <a:extLst>
                  <a:ext uri="{FF2B5EF4-FFF2-40B4-BE49-F238E27FC236}">
                    <a16:creationId xmlns:a16="http://schemas.microsoft.com/office/drawing/2014/main" id="{4E4BA2C3-D9C0-9A6E-9A9D-167DCD1C539B}"/>
                  </a:ext>
                </a:extLst>
              </p:cNvPr>
              <p:cNvSpPr>
                <a:spLocks noGrp="1" noRot="1" noChangeAspect="1" noMove="1" noResize="1" noEditPoints="1" noAdjustHandles="1" noChangeArrowheads="1" noChangeShapeType="1" noTextEdit="1"/>
              </p:cNvSpPr>
              <p:nvPr>
                <p:ph idx="1"/>
              </p:nvPr>
            </p:nvSpPr>
            <p:spPr>
              <a:xfrm>
                <a:off x="838199" y="1825625"/>
                <a:ext cx="11008659" cy="4667250"/>
              </a:xfrm>
              <a:blipFill>
                <a:blip r:embed="rId2"/>
                <a:stretch>
                  <a:fillRect l="-806" t="-1897" r="-461" b="-542"/>
                </a:stretch>
              </a:blipFill>
            </p:spPr>
            <p:txBody>
              <a:bodyPr/>
              <a:lstStyle/>
              <a:p>
                <a:r>
                  <a:rPr lang="en-US">
                    <a:noFill/>
                  </a:rPr>
                  <a:t> </a:t>
                </a:r>
              </a:p>
            </p:txBody>
          </p:sp>
        </mc:Fallback>
      </mc:AlternateContent>
    </p:spTree>
    <p:extLst>
      <p:ext uri="{BB962C8B-B14F-4D97-AF65-F5344CB8AC3E}">
        <p14:creationId xmlns:p14="http://schemas.microsoft.com/office/powerpoint/2010/main" val="133087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7D5E0-F16C-FECF-14A3-DA2C250EEC47}"/>
              </a:ext>
            </a:extLst>
          </p:cNvPr>
          <p:cNvSpPr>
            <a:spLocks noGrp="1"/>
          </p:cNvSpPr>
          <p:nvPr>
            <p:ph type="title"/>
          </p:nvPr>
        </p:nvSpPr>
        <p:spPr/>
        <p:txBody>
          <a:bodyPr/>
          <a:lstStyle/>
          <a:p>
            <a:r>
              <a:rPr lang="en-US" dirty="0"/>
              <a:t>Model Input: Production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F53A7B-5C49-2452-8512-497BB54A8770}"/>
                  </a:ext>
                </a:extLst>
              </p:cNvPr>
              <p:cNvSpPr>
                <a:spLocks noGrp="1"/>
              </p:cNvSpPr>
              <p:nvPr>
                <p:ph idx="1"/>
              </p:nvPr>
            </p:nvSpPr>
            <p:spPr/>
            <p:txBody>
              <a:bodyPr/>
              <a:lstStyle/>
              <a:p>
                <a:r>
                  <a:rPr lang="en-US" dirty="0"/>
                  <a:t>We are going to assume no barriers to entry; anyone can set up a firm and hire </a:t>
                </a:r>
                <a14:m>
                  <m:oMath xmlns:m="http://schemas.openxmlformats.org/officeDocument/2006/math">
                    <m:r>
                      <a:rPr lang="en-US" b="0" i="1" smtClean="0">
                        <a:latin typeface="Cambria Math" panose="02040503050406030204" pitchFamily="18" charset="0"/>
                      </a:rPr>
                      <m:t>𝐿</m:t>
                    </m:r>
                  </m:oMath>
                </a14:m>
                <a:r>
                  <a:rPr lang="en-US" dirty="0"/>
                  <a:t> workers and </a:t>
                </a:r>
                <a14:m>
                  <m:oMath xmlns:m="http://schemas.openxmlformats.org/officeDocument/2006/math">
                    <m:r>
                      <a:rPr lang="en-US" b="0" i="1" smtClean="0">
                        <a:latin typeface="Cambria Math" panose="02040503050406030204" pitchFamily="18" charset="0"/>
                      </a:rPr>
                      <m:t>𝐾</m:t>
                    </m:r>
                  </m:oMath>
                </a14:m>
                <a:r>
                  <a:rPr lang="en-US" dirty="0"/>
                  <a:t> units of capital and obtain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𝐿</m:t>
                        </m:r>
                      </m:e>
                    </m:d>
                  </m:oMath>
                </a14:m>
                <a:r>
                  <a:rPr lang="en-US" dirty="0"/>
                  <a:t> units of output</a:t>
                </a:r>
              </a:p>
              <a:p>
                <a:r>
                  <a:rPr lang="en-US" dirty="0"/>
                  <a:t>Assumption 4.1: Constant Returns to Scale</a:t>
                </a:r>
              </a:p>
              <a:p>
                <a:pPr lvl="1"/>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𝐿</m:t>
                        </m:r>
                      </m:e>
                    </m:d>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oMath>
                </a14:m>
                <a:endParaRPr lang="en-US" dirty="0"/>
              </a:p>
              <a:p>
                <a:r>
                  <a:rPr lang="en-US" dirty="0"/>
                  <a:t>What this mean?</a:t>
                </a:r>
              </a:p>
              <a:p>
                <a:pPr lvl="1"/>
                <a:r>
                  <a:rPr lang="en-US" dirty="0"/>
                  <a:t>By doubling out inputs, we double our output</a:t>
                </a:r>
              </a:p>
              <a:p>
                <a:pPr lvl="1"/>
                <a:r>
                  <a:rPr lang="en-US" dirty="0"/>
                  <a:t>It doesn’t matter if it is one large factor or two small factories</a:t>
                </a:r>
              </a:p>
              <a:p>
                <a:pPr lvl="1"/>
                <a:r>
                  <a:rPr lang="en-US" dirty="0"/>
                  <a:t>Any production process can be scaled up or down by increasing or decreasing capital and labor in the same proportions</a:t>
                </a:r>
              </a:p>
            </p:txBody>
          </p:sp>
        </mc:Choice>
        <mc:Fallback xmlns="">
          <p:sp>
            <p:nvSpPr>
              <p:cNvPr id="3" name="Content Placeholder 2">
                <a:extLst>
                  <a:ext uri="{FF2B5EF4-FFF2-40B4-BE49-F238E27FC236}">
                    <a16:creationId xmlns:a16="http://schemas.microsoft.com/office/drawing/2014/main" id="{AEF53A7B-5C49-2452-8512-497BB54A8770}"/>
                  </a:ext>
                </a:extLst>
              </p:cNvPr>
              <p:cNvSpPr>
                <a:spLocks noGrp="1" noRot="1" noChangeAspect="1" noMove="1" noResize="1" noEditPoints="1" noAdjustHandles="1" noChangeArrowheads="1" noChangeShapeType="1" noTextEdit="1"/>
              </p:cNvSpPr>
              <p:nvPr>
                <p:ph idx="1"/>
              </p:nvPr>
            </p:nvSpPr>
            <p:spPr>
              <a:blipFill>
                <a:blip r:embed="rId2"/>
                <a:stretch>
                  <a:fillRect l="-1086" t="-2326" r="-1448"/>
                </a:stretch>
              </a:blipFill>
            </p:spPr>
            <p:txBody>
              <a:bodyPr/>
              <a:lstStyle/>
              <a:p>
                <a:r>
                  <a:rPr lang="en-US">
                    <a:noFill/>
                  </a:rPr>
                  <a:t> </a:t>
                </a:r>
              </a:p>
            </p:txBody>
          </p:sp>
        </mc:Fallback>
      </mc:AlternateContent>
    </p:spTree>
    <p:extLst>
      <p:ext uri="{BB962C8B-B14F-4D97-AF65-F5344CB8AC3E}">
        <p14:creationId xmlns:p14="http://schemas.microsoft.com/office/powerpoint/2010/main" val="3993464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7D5E0-F16C-FECF-14A3-DA2C250EEC47}"/>
              </a:ext>
            </a:extLst>
          </p:cNvPr>
          <p:cNvSpPr>
            <a:spLocks noGrp="1"/>
          </p:cNvSpPr>
          <p:nvPr>
            <p:ph type="title"/>
          </p:nvPr>
        </p:nvSpPr>
        <p:spPr/>
        <p:txBody>
          <a:bodyPr/>
          <a:lstStyle/>
          <a:p>
            <a:r>
              <a:rPr lang="en-US" dirty="0"/>
              <a:t>Model Input: Production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F53A7B-5C49-2452-8512-497BB54A8770}"/>
                  </a:ext>
                </a:extLst>
              </p:cNvPr>
              <p:cNvSpPr>
                <a:spLocks noGrp="1"/>
              </p:cNvSpPr>
              <p:nvPr>
                <p:ph idx="1"/>
              </p:nvPr>
            </p:nvSpPr>
            <p:spPr>
              <a:xfrm>
                <a:off x="838200" y="1825625"/>
                <a:ext cx="10515600" cy="4817222"/>
              </a:xfrm>
            </p:spPr>
            <p:txBody>
              <a:bodyPr>
                <a:normAutofit/>
              </a:bodyPr>
              <a:lstStyle/>
              <a:p>
                <a:r>
                  <a:rPr lang="en-US" dirty="0"/>
                  <a:t>How does constant returns to scale compare?</a:t>
                </a:r>
              </a:p>
              <a:p>
                <a:pPr lvl="1"/>
                <a:r>
                  <a:rPr lang="en-US" dirty="0"/>
                  <a:t>Constant Returns to Scale: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𝐿</m:t>
                        </m:r>
                      </m:e>
                    </m:d>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oMath>
                </a14:m>
                <a:endParaRPr lang="en-US" dirty="0"/>
              </a:p>
              <a:p>
                <a:pPr lvl="2"/>
                <a:r>
                  <a:rPr lang="en-US" dirty="0"/>
                  <a:t>Doubling the inputs results in output equal to just doubling output</a:t>
                </a:r>
              </a:p>
              <a:p>
                <a:pPr lvl="1"/>
                <a:r>
                  <a:rPr lang="en-US" dirty="0"/>
                  <a:t>Decreasing Returns to Scale: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𝐿</m:t>
                        </m:r>
                      </m:e>
                    </m:d>
                    <m:r>
                      <a:rPr lang="en-US" b="0" i="1" smtClean="0">
                        <a:latin typeface="Cambria Math" panose="02040503050406030204" pitchFamily="18" charset="0"/>
                      </a:rPr>
                      <m:t>&lt;</m:t>
                    </m:r>
                    <m:r>
                      <a:rPr lang="en-US" b="0" i="1" smtClean="0">
                        <a:latin typeface="Cambria Math" panose="02040503050406030204" pitchFamily="18" charset="0"/>
                      </a:rPr>
                      <m:t>𝜆</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oMath>
                </a14:m>
                <a:endParaRPr lang="en-US" dirty="0"/>
              </a:p>
              <a:p>
                <a:pPr lvl="2"/>
                <a:r>
                  <a:rPr lang="en-US" dirty="0"/>
                  <a:t>Doubling our inputs results in output less than just doubling output</a:t>
                </a:r>
              </a:p>
              <a:p>
                <a:pPr lvl="1"/>
                <a:r>
                  <a:rPr lang="en-US" dirty="0"/>
                  <a:t>Increasing Returns to Scale: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𝐿</m:t>
                        </m:r>
                      </m:e>
                    </m:d>
                    <m:r>
                      <a:rPr lang="en-US" b="0" i="1" smtClean="0">
                        <a:latin typeface="Cambria Math" panose="02040503050406030204" pitchFamily="18" charset="0"/>
                      </a:rPr>
                      <m:t>&gt;</m:t>
                    </m:r>
                    <m:r>
                      <a:rPr lang="en-US" b="0" i="1" smtClean="0">
                        <a:latin typeface="Cambria Math" panose="02040503050406030204" pitchFamily="18" charset="0"/>
                      </a:rPr>
                      <m:t>𝜆</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oMath>
                </a14:m>
                <a:endParaRPr lang="en-US" dirty="0"/>
              </a:p>
              <a:p>
                <a:pPr lvl="2"/>
                <a:r>
                  <a:rPr lang="en-US" dirty="0"/>
                  <a:t>Doubling our inputs results in output more than just doubling output</a:t>
                </a:r>
              </a:p>
              <a:p>
                <a:r>
                  <a:rPr lang="en-US" dirty="0"/>
                  <a:t>Assumption 4.2: Positive Marginal Product </a:t>
                </a:r>
              </a:p>
              <a:p>
                <a:pPr lvl="1"/>
                <a:r>
                  <a:rPr lang="en-US" dirty="0"/>
                  <a:t>The first derivative is positive – an additional unit of input results in positive output</a:t>
                </a:r>
              </a:p>
              <a:p>
                <a:pPr lvl="1"/>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𝑌</m:t>
                        </m:r>
                      </m:num>
                      <m:den>
                        <m:r>
                          <a:rPr lang="en-US" b="0" i="1" smtClean="0">
                            <a:latin typeface="Cambria Math" panose="02040503050406030204" pitchFamily="18" charset="0"/>
                          </a:rPr>
                          <m:t>𝜕</m:t>
                        </m:r>
                        <m:r>
                          <a:rPr lang="en-US" b="0" i="1" smtClean="0">
                            <a:latin typeface="Cambria Math" panose="02040503050406030204" pitchFamily="18" charset="0"/>
                          </a:rPr>
                          <m:t>𝐾</m:t>
                        </m:r>
                      </m:den>
                    </m:f>
                    <m:r>
                      <a:rPr lang="en-US" b="0" i="1" smtClean="0">
                        <a:latin typeface="Cambria Math" panose="02040503050406030204" pitchFamily="18" charset="0"/>
                      </a:rPr>
                      <m:t>=</m:t>
                    </m:r>
                    <m:r>
                      <a:rPr lang="en-US" b="0" i="1" smtClean="0">
                        <a:latin typeface="Cambria Math" panose="02040503050406030204" pitchFamily="18" charset="0"/>
                      </a:rPr>
                      <m:t>𝑀𝑃𝐾</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𝐿</m:t>
                        </m:r>
                      </m:e>
                    </m:d>
                    <m:r>
                      <a:rPr lang="en-US" b="0" i="1" smtClean="0">
                        <a:latin typeface="Cambria Math" panose="02040503050406030204" pitchFamily="18" charset="0"/>
                      </a:rPr>
                      <m:t>&gt;0</m:t>
                    </m:r>
                  </m:oMath>
                </a14:m>
                <a:r>
                  <a:rPr lang="en-US" dirty="0"/>
                  <a:t> and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𝑌</m:t>
                        </m:r>
                      </m:num>
                      <m:den>
                        <m:r>
                          <a:rPr lang="en-US" b="0" i="1" smtClean="0">
                            <a:latin typeface="Cambria Math" panose="02040503050406030204" pitchFamily="18" charset="0"/>
                          </a:rPr>
                          <m:t>𝜕</m:t>
                        </m:r>
                        <m:r>
                          <a:rPr lang="en-US" b="0" i="1" smtClean="0">
                            <a:latin typeface="Cambria Math" panose="02040503050406030204" pitchFamily="18" charset="0"/>
                          </a:rPr>
                          <m:t>𝐿</m:t>
                        </m:r>
                      </m:den>
                    </m:f>
                    <m:r>
                      <a:rPr lang="en-US" b="0" i="1" smtClean="0">
                        <a:latin typeface="Cambria Math" panose="02040503050406030204" pitchFamily="18" charset="0"/>
                      </a:rPr>
                      <m:t>=</m:t>
                    </m:r>
                    <m:r>
                      <a:rPr lang="en-US" b="0" i="1" smtClean="0">
                        <a:latin typeface="Cambria Math" panose="02040503050406030204" pitchFamily="18" charset="0"/>
                      </a:rPr>
                      <m:t>𝑀𝑃𝐿</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𝐿</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)&gt;0</m:t>
                    </m:r>
                  </m:oMath>
                </a14:m>
                <a:endParaRPr lang="en-US" dirty="0"/>
              </a:p>
            </p:txBody>
          </p:sp>
        </mc:Choice>
        <mc:Fallback xmlns="">
          <p:sp>
            <p:nvSpPr>
              <p:cNvPr id="3" name="Content Placeholder 2">
                <a:extLst>
                  <a:ext uri="{FF2B5EF4-FFF2-40B4-BE49-F238E27FC236}">
                    <a16:creationId xmlns:a16="http://schemas.microsoft.com/office/drawing/2014/main" id="{AEF53A7B-5C49-2452-8512-497BB54A8770}"/>
                  </a:ext>
                </a:extLst>
              </p:cNvPr>
              <p:cNvSpPr>
                <a:spLocks noGrp="1" noRot="1" noChangeAspect="1" noMove="1" noResize="1" noEditPoints="1" noAdjustHandles="1" noChangeArrowheads="1" noChangeShapeType="1" noTextEdit="1"/>
              </p:cNvSpPr>
              <p:nvPr>
                <p:ph idx="1"/>
              </p:nvPr>
            </p:nvSpPr>
            <p:spPr>
              <a:xfrm>
                <a:off x="838200" y="1825625"/>
                <a:ext cx="10515600" cy="4817222"/>
              </a:xfrm>
              <a:blipFill>
                <a:blip r:embed="rId2"/>
                <a:stretch>
                  <a:fillRect l="-1086" t="-2100"/>
                </a:stretch>
              </a:blipFill>
            </p:spPr>
            <p:txBody>
              <a:bodyPr/>
              <a:lstStyle/>
              <a:p>
                <a:r>
                  <a:rPr lang="en-US">
                    <a:noFill/>
                  </a:rPr>
                  <a:t> </a:t>
                </a:r>
              </a:p>
            </p:txBody>
          </p:sp>
        </mc:Fallback>
      </mc:AlternateContent>
    </p:spTree>
    <p:extLst>
      <p:ext uri="{BB962C8B-B14F-4D97-AF65-F5344CB8AC3E}">
        <p14:creationId xmlns:p14="http://schemas.microsoft.com/office/powerpoint/2010/main" val="36104749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7D5E0-F16C-FECF-14A3-DA2C250EEC47}"/>
              </a:ext>
            </a:extLst>
          </p:cNvPr>
          <p:cNvSpPr>
            <a:spLocks noGrp="1"/>
          </p:cNvSpPr>
          <p:nvPr>
            <p:ph type="title"/>
          </p:nvPr>
        </p:nvSpPr>
        <p:spPr/>
        <p:txBody>
          <a:bodyPr/>
          <a:lstStyle/>
          <a:p>
            <a:r>
              <a:rPr lang="en-US" dirty="0"/>
              <a:t>Model Input: Production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F53A7B-5C49-2452-8512-497BB54A8770}"/>
                  </a:ext>
                </a:extLst>
              </p:cNvPr>
              <p:cNvSpPr>
                <a:spLocks noGrp="1"/>
              </p:cNvSpPr>
              <p:nvPr>
                <p:ph idx="1"/>
              </p:nvPr>
            </p:nvSpPr>
            <p:spPr/>
            <p:txBody>
              <a:bodyPr>
                <a:normAutofit/>
              </a:bodyPr>
              <a:lstStyle/>
              <a:p>
                <a:r>
                  <a:rPr lang="en-US" dirty="0"/>
                  <a:t>Assumption 4.3: Diminishing Marginal Product</a:t>
                </a:r>
              </a:p>
              <a:p>
                <a:pPr lvl="1"/>
                <a:r>
                  <a:rPr lang="en-US" dirty="0"/>
                  <a:t>While the first derivative is positive, the second derivative is negative</a:t>
                </a:r>
              </a:p>
              <a:p>
                <a:pPr lvl="1"/>
                <a:r>
                  <a:rPr lang="en-US" dirty="0"/>
                  <a:t>The derivative of marginal product of capital and labor is negative</a:t>
                </a:r>
              </a:p>
              <a:p>
                <a:pPr lvl="1"/>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𝑀𝑃𝐾</m:t>
                        </m:r>
                      </m:num>
                      <m:den>
                        <m:r>
                          <a:rPr lang="en-US" b="0" i="1" smtClean="0">
                            <a:latin typeface="Cambria Math" panose="02040503050406030204" pitchFamily="18" charset="0"/>
                          </a:rPr>
                          <m:t>𝜕</m:t>
                        </m:r>
                        <m:r>
                          <a:rPr lang="en-US" b="0" i="1" smtClean="0">
                            <a:latin typeface="Cambria Math" panose="02040503050406030204" pitchFamily="18" charset="0"/>
                          </a:rPr>
                          <m:t>𝐾</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𝐾𝐾</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𝐿</m:t>
                        </m:r>
                      </m:e>
                    </m:d>
                    <m:r>
                      <a:rPr lang="en-US" b="0" i="1" smtClean="0">
                        <a:latin typeface="Cambria Math" panose="02040503050406030204" pitchFamily="18" charset="0"/>
                      </a:rPr>
                      <m:t>&lt;0</m:t>
                    </m:r>
                  </m:oMath>
                </a14:m>
                <a:endParaRPr lang="en-US" dirty="0"/>
              </a:p>
              <a:p>
                <a:pPr lvl="1"/>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𝑀𝑃𝐿</m:t>
                        </m:r>
                      </m:num>
                      <m:den>
                        <m:r>
                          <a:rPr lang="en-US" b="0" i="1" smtClean="0">
                            <a:latin typeface="Cambria Math" panose="02040503050406030204" pitchFamily="18" charset="0"/>
                          </a:rPr>
                          <m:t>𝜕</m:t>
                        </m:r>
                        <m:r>
                          <a:rPr lang="en-US" b="0" i="1" smtClean="0">
                            <a:latin typeface="Cambria Math" panose="02040503050406030204" pitchFamily="18" charset="0"/>
                          </a:rPr>
                          <m:t>𝐿</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𝐿𝐿</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𝐿</m:t>
                        </m:r>
                      </m:e>
                    </m:d>
                    <m:r>
                      <a:rPr lang="en-US" b="0" i="1" smtClean="0">
                        <a:latin typeface="Cambria Math" panose="02040503050406030204" pitchFamily="18" charset="0"/>
                      </a:rPr>
                      <m:t>&lt;0</m:t>
                    </m:r>
                  </m:oMath>
                </a14:m>
                <a:endParaRPr lang="en-US" dirty="0"/>
              </a:p>
              <a:p>
                <a:r>
                  <a:rPr lang="en-US" dirty="0"/>
                  <a:t>What does this mean?</a:t>
                </a:r>
              </a:p>
              <a:p>
                <a:pPr lvl="1"/>
                <a:r>
                  <a:rPr lang="en-US" dirty="0"/>
                  <a:t>While additional units of capital or labor increase output, they do so at a diminishing rate</a:t>
                </a:r>
              </a:p>
              <a:p>
                <a:pPr lvl="1"/>
                <a:r>
                  <a:rPr lang="en-US" dirty="0"/>
                  <a:t>With more additional units of capital or labor, they become less and less useful to more you use it</a:t>
                </a:r>
              </a:p>
              <a:p>
                <a:pPr lvl="1"/>
                <a:endParaRPr lang="en-US" dirty="0"/>
              </a:p>
            </p:txBody>
          </p:sp>
        </mc:Choice>
        <mc:Fallback xmlns="">
          <p:sp>
            <p:nvSpPr>
              <p:cNvPr id="3" name="Content Placeholder 2">
                <a:extLst>
                  <a:ext uri="{FF2B5EF4-FFF2-40B4-BE49-F238E27FC236}">
                    <a16:creationId xmlns:a16="http://schemas.microsoft.com/office/drawing/2014/main" id="{AEF53A7B-5C49-2452-8512-497BB54A8770}"/>
                  </a:ext>
                </a:extLst>
              </p:cNvPr>
              <p:cNvSpPr>
                <a:spLocks noGrp="1" noRot="1" noChangeAspect="1" noMove="1" noResize="1" noEditPoints="1" noAdjustHandles="1" noChangeArrowheads="1" noChangeShapeType="1" noTextEdit="1"/>
              </p:cNvSpPr>
              <p:nvPr>
                <p:ph idx="1"/>
              </p:nvPr>
            </p:nvSpPr>
            <p:spPr>
              <a:blipFill>
                <a:blip r:embed="rId2"/>
                <a:stretch>
                  <a:fillRect l="-1086" t="-2326" b="-2035"/>
                </a:stretch>
              </a:blipFill>
            </p:spPr>
            <p:txBody>
              <a:bodyPr/>
              <a:lstStyle/>
              <a:p>
                <a:r>
                  <a:rPr lang="en-US">
                    <a:noFill/>
                  </a:rPr>
                  <a:t> </a:t>
                </a:r>
              </a:p>
            </p:txBody>
          </p:sp>
        </mc:Fallback>
      </mc:AlternateContent>
    </p:spTree>
    <p:extLst>
      <p:ext uri="{BB962C8B-B14F-4D97-AF65-F5344CB8AC3E}">
        <p14:creationId xmlns:p14="http://schemas.microsoft.com/office/powerpoint/2010/main" val="3894335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7D5E0-F16C-FECF-14A3-DA2C250EEC47}"/>
              </a:ext>
            </a:extLst>
          </p:cNvPr>
          <p:cNvSpPr>
            <a:spLocks noGrp="1"/>
          </p:cNvSpPr>
          <p:nvPr>
            <p:ph type="title"/>
          </p:nvPr>
        </p:nvSpPr>
        <p:spPr/>
        <p:txBody>
          <a:bodyPr/>
          <a:lstStyle/>
          <a:p>
            <a:r>
              <a:rPr lang="en-US" dirty="0"/>
              <a:t>Model Input: Production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F53A7B-5C49-2452-8512-497BB54A8770}"/>
                  </a:ext>
                </a:extLst>
              </p:cNvPr>
              <p:cNvSpPr>
                <a:spLocks noGrp="1"/>
              </p:cNvSpPr>
              <p:nvPr>
                <p:ph idx="1"/>
              </p:nvPr>
            </p:nvSpPr>
            <p:spPr>
              <a:xfrm>
                <a:off x="838200" y="1825625"/>
                <a:ext cx="10515600" cy="4667250"/>
              </a:xfrm>
            </p:spPr>
            <p:txBody>
              <a:bodyPr>
                <a:normAutofit/>
              </a:bodyPr>
              <a:lstStyle/>
              <a:p>
                <a:r>
                  <a:rPr lang="en-US" dirty="0"/>
                  <a:t>Assumption 4.4: Inada Conditions</a:t>
                </a:r>
              </a:p>
              <a:p>
                <a:pPr lvl="1"/>
                <a14:m>
                  <m:oMath xmlns:m="http://schemas.openxmlformats.org/officeDocument/2006/math">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lim</m:t>
                        </m:r>
                      </m:e>
                      <m:lim>
                        <m:r>
                          <a:rPr lang="en-US" b="0" i="1" smtClean="0">
                            <a:latin typeface="Cambria Math" panose="02040503050406030204" pitchFamily="18" charset="0"/>
                          </a:rPr>
                          <m:t>𝐾</m:t>
                        </m:r>
                        <m:r>
                          <a:rPr lang="en-US" b="0" i="1" smtClean="0">
                            <a:latin typeface="Cambria Math" panose="02040503050406030204" pitchFamily="18" charset="0"/>
                          </a:rPr>
                          <m:t>→0</m:t>
                        </m:r>
                      </m:lim>
                    </m:limLow>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𝐿</m:t>
                        </m:r>
                      </m:e>
                    </m:d>
                    <m:r>
                      <a:rPr lang="en-US" b="0" i="1" smtClean="0">
                        <a:latin typeface="Cambria Math" panose="02040503050406030204" pitchFamily="18" charset="0"/>
                      </a:rPr>
                      <m:t>=∞</m:t>
                    </m:r>
                  </m:oMath>
                </a14:m>
                <a:endParaRPr lang="en-US" dirty="0"/>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lim</m:t>
                            </m:r>
                          </m:e>
                          <m:lim>
                            <m:r>
                              <a:rPr lang="en-US" b="0" i="1" smtClean="0">
                                <a:latin typeface="Cambria Math" panose="02040503050406030204" pitchFamily="18" charset="0"/>
                              </a:rPr>
                              <m:t>𝐾</m:t>
                            </m:r>
                            <m:r>
                              <a:rPr lang="en-US" b="0" i="1" smtClean="0">
                                <a:latin typeface="Cambria Math" panose="02040503050406030204" pitchFamily="18" charset="0"/>
                              </a:rPr>
                              <m:t>→∞</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𝐿</m:t>
                            </m:r>
                          </m:e>
                        </m:d>
                        <m:r>
                          <a:rPr lang="en-US" b="0" i="1" smtClean="0">
                            <a:latin typeface="Cambria Math" panose="02040503050406030204" pitchFamily="18" charset="0"/>
                          </a:rPr>
                          <m:t>=0</m:t>
                        </m:r>
                      </m:e>
                    </m:func>
                  </m:oMath>
                </a14:m>
                <a:endParaRPr lang="en-US" dirty="0"/>
              </a:p>
              <a:p>
                <a:r>
                  <a:rPr lang="en-US" dirty="0"/>
                  <a:t>What does this mean?</a:t>
                </a:r>
              </a:p>
              <a:p>
                <a:pPr lvl="1"/>
                <a14:m>
                  <m:oMath xmlns:m="http://schemas.openxmlformats.org/officeDocument/2006/math">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lim</m:t>
                        </m:r>
                      </m:e>
                      <m:lim>
                        <m:r>
                          <a:rPr lang="en-US" b="0" i="1" smtClean="0">
                            <a:latin typeface="Cambria Math" panose="02040503050406030204" pitchFamily="18" charset="0"/>
                          </a:rPr>
                          <m:t>𝐾</m:t>
                        </m:r>
                        <m:r>
                          <a:rPr lang="en-US" b="0" i="1" smtClean="0">
                            <a:latin typeface="Cambria Math" panose="02040503050406030204" pitchFamily="18" charset="0"/>
                          </a:rPr>
                          <m:t>→0</m:t>
                        </m:r>
                      </m:lim>
                    </m:limLow>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𝐿</m:t>
                        </m:r>
                      </m:e>
                    </m:d>
                    <m:r>
                      <a:rPr lang="en-US" b="0" i="1" smtClean="0">
                        <a:latin typeface="Cambria Math" panose="02040503050406030204" pitchFamily="18" charset="0"/>
                      </a:rPr>
                      <m:t>=∞</m:t>
                    </m:r>
                  </m:oMath>
                </a14:m>
                <a:endParaRPr lang="en-US" dirty="0"/>
              </a:p>
              <a:p>
                <a:pPr lvl="2"/>
                <a:r>
                  <a:rPr lang="en-US" sz="2200" dirty="0"/>
                  <a:t>The marginal product is very large when we have little bit of capital</a:t>
                </a:r>
              </a:p>
              <a:p>
                <a:pPr lvl="2"/>
                <a:r>
                  <a:rPr lang="en-US" sz="2200" dirty="0"/>
                  <a:t>An additional unit of capital (machine, tool, etc.) is extremely useful</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lim</m:t>
                            </m:r>
                          </m:e>
                          <m:lim>
                            <m:r>
                              <a:rPr lang="en-US" b="0" i="1" smtClean="0">
                                <a:latin typeface="Cambria Math" panose="02040503050406030204" pitchFamily="18" charset="0"/>
                              </a:rPr>
                              <m:t>𝐾</m:t>
                            </m:r>
                            <m:r>
                              <a:rPr lang="en-US" b="0" i="1" smtClean="0">
                                <a:latin typeface="Cambria Math" panose="02040503050406030204" pitchFamily="18" charset="0"/>
                              </a:rPr>
                              <m:t>→∞</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𝐿</m:t>
                            </m:r>
                          </m:e>
                        </m:d>
                        <m:r>
                          <a:rPr lang="en-US" b="0" i="1" smtClean="0">
                            <a:latin typeface="Cambria Math" panose="02040503050406030204" pitchFamily="18" charset="0"/>
                          </a:rPr>
                          <m:t>=0</m:t>
                        </m:r>
                      </m:e>
                    </m:func>
                  </m:oMath>
                </a14:m>
                <a:r>
                  <a:rPr lang="en-US" b="0" dirty="0"/>
                  <a:t>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lim</m:t>
                            </m:r>
                          </m:e>
                          <m:lim>
                            <m:r>
                              <a:rPr lang="en-US" b="0" i="1" smtClean="0">
                                <a:latin typeface="Cambria Math" panose="02040503050406030204" pitchFamily="18" charset="0"/>
                              </a:rPr>
                              <m:t>𝐾</m:t>
                            </m:r>
                            <m:r>
                              <a:rPr lang="en-US" b="0" i="1" smtClean="0">
                                <a:latin typeface="Cambria Math" panose="02040503050406030204" pitchFamily="18" charset="0"/>
                              </a:rPr>
                              <m:t>→∞</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𝐿</m:t>
                            </m:r>
                          </m:e>
                        </m:d>
                        <m:r>
                          <a:rPr lang="en-US" b="0" i="1" smtClean="0">
                            <a:latin typeface="Cambria Math" panose="02040503050406030204" pitchFamily="18" charset="0"/>
                          </a:rPr>
                          <m:t>=0</m:t>
                        </m:r>
                      </m:e>
                    </m:func>
                  </m:oMath>
                </a14:m>
                <a:endParaRPr lang="en-US" dirty="0"/>
              </a:p>
              <a:p>
                <a:pPr lvl="2"/>
                <a:r>
                  <a:rPr lang="en-US" sz="2200" dirty="0"/>
                  <a:t>The marginal product is 0 when we have too much capital</a:t>
                </a:r>
              </a:p>
              <a:p>
                <a:pPr lvl="2"/>
                <a:r>
                  <a:rPr lang="en-US" sz="2200" dirty="0"/>
                  <a:t>An additional unit of capital (machine, tool, etc.) is useless</a:t>
                </a:r>
              </a:p>
              <a:p>
                <a:pPr lvl="1"/>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AEF53A7B-5C49-2452-8512-497BB54A8770}"/>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1086" t="-2168"/>
                </a:stretch>
              </a:blipFill>
            </p:spPr>
            <p:txBody>
              <a:bodyPr/>
              <a:lstStyle/>
              <a:p>
                <a:r>
                  <a:rPr lang="en-US">
                    <a:noFill/>
                  </a:rPr>
                  <a:t> </a:t>
                </a:r>
              </a:p>
            </p:txBody>
          </p:sp>
        </mc:Fallback>
      </mc:AlternateContent>
    </p:spTree>
    <p:extLst>
      <p:ext uri="{BB962C8B-B14F-4D97-AF65-F5344CB8AC3E}">
        <p14:creationId xmlns:p14="http://schemas.microsoft.com/office/powerpoint/2010/main" val="1276875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7D5E0-F16C-FECF-14A3-DA2C250EEC47}"/>
              </a:ext>
            </a:extLst>
          </p:cNvPr>
          <p:cNvSpPr>
            <a:spLocks noGrp="1"/>
          </p:cNvSpPr>
          <p:nvPr>
            <p:ph type="title"/>
          </p:nvPr>
        </p:nvSpPr>
        <p:spPr/>
        <p:txBody>
          <a:bodyPr/>
          <a:lstStyle/>
          <a:p>
            <a:r>
              <a:rPr lang="en-US" dirty="0"/>
              <a:t>Model Input: Production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F53A7B-5C49-2452-8512-497BB54A8770}"/>
                  </a:ext>
                </a:extLst>
              </p:cNvPr>
              <p:cNvSpPr>
                <a:spLocks noGrp="1"/>
              </p:cNvSpPr>
              <p:nvPr>
                <p:ph idx="1"/>
              </p:nvPr>
            </p:nvSpPr>
            <p:spPr>
              <a:xfrm>
                <a:off x="838200" y="1825625"/>
                <a:ext cx="10515600" cy="4938246"/>
              </a:xfrm>
            </p:spPr>
            <p:txBody>
              <a:bodyPr>
                <a:normAutofit/>
              </a:bodyPr>
              <a:lstStyle/>
              <a:p>
                <a:r>
                  <a:rPr lang="en-US" dirty="0"/>
                  <a:t>Another assumption</a:t>
                </a:r>
              </a:p>
              <a:p>
                <a:pPr lvl="1"/>
                <a:r>
                  <a:rPr lang="en-US" dirty="0"/>
                  <a:t>We’ll assume a Cobb-Douglas production function for functional form</a:t>
                </a:r>
              </a:p>
              <a:p>
                <a:pPr lvl="1"/>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1−</m:t>
                        </m:r>
                        <m:r>
                          <a:rPr lang="en-US" b="0" i="1" smtClean="0">
                            <a:latin typeface="Cambria Math" panose="02040503050406030204" pitchFamily="18" charset="0"/>
                          </a:rPr>
                          <m:t>𝛼</m:t>
                        </m:r>
                      </m:sup>
                    </m:sSup>
                  </m:oMath>
                </a14:m>
                <a:endParaRPr lang="en-US" dirty="0"/>
              </a:p>
              <a:p>
                <a:r>
                  <a:rPr lang="en-US" dirty="0"/>
                  <a:t>Where </a:t>
                </a:r>
                <a14:m>
                  <m:oMath xmlns:m="http://schemas.openxmlformats.org/officeDocument/2006/math">
                    <m:r>
                      <a:rPr lang="en-US" b="0" i="1" smtClean="0">
                        <a:latin typeface="Cambria Math" panose="02040503050406030204" pitchFamily="18" charset="0"/>
                      </a:rPr>
                      <m:t>𝛼</m:t>
                    </m:r>
                  </m:oMath>
                </a14:m>
                <a:r>
                  <a:rPr lang="en-US" dirty="0"/>
                  <a:t> is the capital share</a:t>
                </a:r>
              </a:p>
              <a:p>
                <a:pPr lvl="1"/>
                <a14:m>
                  <m:oMath xmlns:m="http://schemas.openxmlformats.org/officeDocument/2006/math">
                    <m:r>
                      <a:rPr lang="en-US" b="0" i="1" smtClean="0">
                        <a:latin typeface="Cambria Math" panose="02040503050406030204" pitchFamily="18" charset="0"/>
                      </a:rPr>
                      <m:t>𝑙𝑛𝑌</m:t>
                    </m:r>
                    <m:r>
                      <a:rPr lang="en-US" b="0" i="1" smtClean="0">
                        <a:latin typeface="Cambria Math" panose="02040503050406030204" pitchFamily="18" charset="0"/>
                      </a:rPr>
                      <m:t>=</m:t>
                    </m:r>
                    <m:r>
                      <a:rPr lang="en-US" b="0" i="1" smtClean="0">
                        <a:latin typeface="Cambria Math" panose="02040503050406030204" pitchFamily="18" charset="0"/>
                      </a:rPr>
                      <m:t>𝑙𝑛</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1−</m:t>
                        </m:r>
                        <m:r>
                          <a:rPr lang="en-US" b="0" i="1" smtClean="0">
                            <a:latin typeface="Cambria Math" panose="02040503050406030204" pitchFamily="18" charset="0"/>
                          </a:rPr>
                          <m:t>𝛼</m:t>
                        </m:r>
                      </m:sup>
                    </m:sSup>
                    <m:r>
                      <a:rPr lang="en-US" b="0" i="1" smtClean="0">
                        <a:latin typeface="Cambria Math" panose="02040503050406030204" pitchFamily="18" charset="0"/>
                      </a:rPr>
                      <m:t>⇒</m:t>
                    </m:r>
                    <m:r>
                      <a:rPr lang="en-US" b="0" i="1" smtClean="0">
                        <a:latin typeface="Cambria Math" panose="02040503050406030204" pitchFamily="18" charset="0"/>
                      </a:rPr>
                      <m:t>𝑙𝑛𝑌</m:t>
                    </m:r>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𝑙𝑛𝐾</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𝛼</m:t>
                        </m:r>
                      </m:e>
                    </m:d>
                    <m:r>
                      <a:rPr lang="en-US" b="0" i="1" smtClean="0">
                        <a:latin typeface="Cambria Math" panose="02040503050406030204" pitchFamily="18" charset="0"/>
                      </a:rPr>
                      <m:t>𝑙𝑛𝐿</m:t>
                    </m:r>
                  </m:oMath>
                </a14:m>
                <a:endParaRPr lang="en-US" dirty="0"/>
              </a:p>
              <a:p>
                <a:r>
                  <a:rPr lang="en-US" dirty="0"/>
                  <a:t>What does the Cobb-Douglas production function tell us?</a:t>
                </a:r>
              </a:p>
              <a:p>
                <a:pPr lvl="1"/>
                <a14:m>
                  <m:oMath xmlns:m="http://schemas.openxmlformats.org/officeDocument/2006/math">
                    <m:r>
                      <a:rPr lang="en-US" b="0" i="1" smtClean="0">
                        <a:latin typeface="Cambria Math" panose="02040503050406030204" pitchFamily="18" charset="0"/>
                      </a:rPr>
                      <m:t>𝛼</m:t>
                    </m:r>
                  </m:oMath>
                </a14:m>
                <a:r>
                  <a:rPr lang="en-US" dirty="0"/>
                  <a:t> and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𝛼</m:t>
                        </m:r>
                      </m:e>
                    </m:d>
                  </m:oMath>
                </a14:m>
                <a:r>
                  <a:rPr lang="en-US" dirty="0"/>
                  <a:t> are positive constants and equal to </a:t>
                </a:r>
                <a14:m>
                  <m:oMath xmlns:m="http://schemas.openxmlformats.org/officeDocument/2006/math">
                    <m:r>
                      <a:rPr lang="en-US" b="0" i="1" smtClean="0">
                        <a:latin typeface="Cambria Math" panose="02040503050406030204" pitchFamily="18" charset="0"/>
                      </a:rPr>
                      <m:t>1</m:t>
                    </m:r>
                  </m:oMath>
                </a14:m>
                <a:endParaRPr lang="en-US" dirty="0"/>
              </a:p>
              <a:p>
                <a:pPr lvl="1"/>
                <a:r>
                  <a:rPr lang="en-US" b="0" dirty="0"/>
                  <a:t>The elasticity of substitution is equal to </a:t>
                </a:r>
                <a14:m>
                  <m:oMath xmlns:m="http://schemas.openxmlformats.org/officeDocument/2006/math">
                    <m:r>
                      <a:rPr lang="en-US" b="0" i="1" smtClean="0">
                        <a:latin typeface="Cambria Math" panose="02040503050406030204" pitchFamily="18" charset="0"/>
                      </a:rPr>
                      <m:t>1</m:t>
                    </m:r>
                  </m:oMath>
                </a14:m>
                <a:endParaRPr lang="en-US" b="0" dirty="0"/>
              </a:p>
              <a:p>
                <a:pPr lvl="1"/>
                <a:r>
                  <a:rPr lang="en-US" dirty="0"/>
                  <a:t>Which means that a</a:t>
                </a:r>
                <a:r>
                  <a:rPr lang="en-US" b="0" dirty="0"/>
                  <a:t> proportional change in </a:t>
                </a: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𝐿</m:t>
                    </m:r>
                  </m:oMath>
                </a14:m>
                <a:r>
                  <a:rPr lang="en-US" dirty="0"/>
                  <a:t> relative to the marginal rate of technical substitution between </a:t>
                </a:r>
                <a14:m>
                  <m:oMath xmlns:m="http://schemas.openxmlformats.org/officeDocument/2006/math">
                    <m:r>
                      <a:rPr lang="en-US" b="0" i="1" smtClean="0">
                        <a:latin typeface="Cambria Math" panose="02040503050406030204" pitchFamily="18" charset="0"/>
                      </a:rPr>
                      <m:t>𝐾</m:t>
                    </m:r>
                  </m:oMath>
                </a14:m>
                <a:r>
                  <a:rPr lang="en-US" dirty="0"/>
                  <a:t> and </a:t>
                </a:r>
                <a14:m>
                  <m:oMath xmlns:m="http://schemas.openxmlformats.org/officeDocument/2006/math">
                    <m:r>
                      <a:rPr lang="en-US" b="0" i="1" smtClean="0">
                        <a:latin typeface="Cambria Math" panose="02040503050406030204" pitchFamily="18" charset="0"/>
                      </a:rPr>
                      <m:t>𝐿</m:t>
                    </m:r>
                  </m:oMath>
                </a14:m>
                <a:r>
                  <a:rPr lang="en-US" dirty="0"/>
                  <a:t> is equal to </a:t>
                </a:r>
                <a14:m>
                  <m:oMath xmlns:m="http://schemas.openxmlformats.org/officeDocument/2006/math">
                    <m:r>
                      <a:rPr lang="en-US" b="0" i="1" smtClean="0">
                        <a:latin typeface="Cambria Math" panose="02040503050406030204" pitchFamily="18" charset="0"/>
                      </a:rPr>
                      <m:t>1</m:t>
                    </m:r>
                  </m:oMath>
                </a14:m>
                <a:endParaRPr lang="en-US" dirty="0"/>
              </a:p>
              <a:p>
                <a:pPr lvl="2"/>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d>
                          <m:dPr>
                            <m:ctrlPr>
                              <a:rPr lang="en-US" b="0" i="1" smtClean="0">
                                <a:latin typeface="Cambria Math" panose="02040503050406030204" pitchFamily="18" charset="0"/>
                              </a:rPr>
                            </m:ctrlPr>
                          </m:dPr>
                          <m:e>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𝑘</m:t>
                                </m:r>
                              </m:num>
                              <m:den>
                                <m:r>
                                  <a:rPr lang="en-US" b="0" i="1" smtClean="0">
                                    <a:latin typeface="Cambria Math" panose="02040503050406030204" pitchFamily="18" charset="0"/>
                                  </a:rPr>
                                  <m:t>𝑙</m:t>
                                </m:r>
                              </m:den>
                            </m:f>
                          </m:e>
                        </m:d>
                      </m:num>
                      <m:den>
                        <m:r>
                          <a:rPr lang="en-US" b="0" i="1" smtClean="0">
                            <a:latin typeface="Cambria Math" panose="02040503050406030204" pitchFamily="18" charset="0"/>
                          </a:rPr>
                          <m:t>𝑑𝑅𝑇</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𝐿</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𝑅𝑇</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𝐿</m:t>
                            </m:r>
                          </m:sub>
                        </m:sSub>
                      </m:num>
                      <m:den>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𝑘</m:t>
                            </m:r>
                          </m:num>
                          <m:den>
                            <m:r>
                              <a:rPr lang="en-US" b="0" i="1" smtClean="0">
                                <a:latin typeface="Cambria Math" panose="02040503050406030204" pitchFamily="18" charset="0"/>
                              </a:rPr>
                              <m:t>𝑙</m:t>
                            </m:r>
                          </m:den>
                        </m:f>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ctrlPr>
                                  <a:rPr lang="en-US" b="0" i="1" smtClean="0">
                                    <a:latin typeface="Cambria Math" panose="02040503050406030204" pitchFamily="18" charset="0"/>
                                  </a:rPr>
                                </m:ctrlPr>
                              </m:dPr>
                              <m:e>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𝑘</m:t>
                                    </m:r>
                                  </m:num>
                                  <m:den>
                                    <m:r>
                                      <a:rPr lang="en-US" b="0" i="1" smtClean="0">
                                        <a:latin typeface="Cambria Math" panose="02040503050406030204" pitchFamily="18" charset="0"/>
                                      </a:rPr>
                                      <m:t>𝑙</m:t>
                                    </m:r>
                                  </m:den>
                                </m:f>
                              </m:e>
                            </m:d>
                          </m:e>
                        </m:func>
                      </m:num>
                      <m:den>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r>
                              <a:rPr lang="en-US" b="0" i="1" smtClean="0">
                                <a:latin typeface="Cambria Math" panose="02040503050406030204" pitchFamily="18" charset="0"/>
                              </a:rPr>
                              <m:t>𝑅𝑇</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𝐿</m:t>
                                </m:r>
                              </m:sub>
                            </m:sSub>
                          </m:e>
                        </m:func>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ctrlPr>
                                  <a:rPr lang="en-US" b="0" i="1" smtClean="0">
                                    <a:latin typeface="Cambria Math" panose="02040503050406030204" pitchFamily="18" charset="0"/>
                                  </a:rPr>
                                </m:ctrlPr>
                              </m:dPr>
                              <m:e>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𝑘</m:t>
                                    </m:r>
                                  </m:num>
                                  <m:den>
                                    <m:r>
                                      <a:rPr lang="en-US" b="0" i="1" smtClean="0">
                                        <a:latin typeface="Cambria Math" panose="02040503050406030204" pitchFamily="18" charset="0"/>
                                      </a:rPr>
                                      <m:t>𝑙</m:t>
                                    </m:r>
                                  </m:den>
                                </m:f>
                              </m:e>
                            </m:d>
                          </m:e>
                        </m:func>
                      </m:num>
                      <m:den>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f>
                              <m:fPr>
                                <m:type m:val="lin"/>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𝐿</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en>
                            </m:f>
                          </m:e>
                        </m:func>
                      </m:den>
                    </m:f>
                    <m:r>
                      <a:rPr lang="en-US" b="0" i="1" smtClean="0">
                        <a:latin typeface="Cambria Math" panose="02040503050406030204" pitchFamily="18" charset="0"/>
                      </a:rPr>
                      <m:t>=1</m:t>
                    </m:r>
                  </m:oMath>
                </a14:m>
                <a:endParaRPr lang="en-US" dirty="0"/>
              </a:p>
              <a:p>
                <a:pPr lvl="1"/>
                <a:endParaRPr lang="en-US" dirty="0"/>
              </a:p>
              <a:p>
                <a:pPr lvl="1"/>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AEF53A7B-5C49-2452-8512-497BB54A8770}"/>
                  </a:ext>
                </a:extLst>
              </p:cNvPr>
              <p:cNvSpPr>
                <a:spLocks noGrp="1" noRot="1" noChangeAspect="1" noMove="1" noResize="1" noEditPoints="1" noAdjustHandles="1" noChangeArrowheads="1" noChangeShapeType="1" noTextEdit="1"/>
              </p:cNvSpPr>
              <p:nvPr>
                <p:ph idx="1"/>
              </p:nvPr>
            </p:nvSpPr>
            <p:spPr>
              <a:xfrm>
                <a:off x="838200" y="1825625"/>
                <a:ext cx="10515600" cy="4938246"/>
              </a:xfrm>
              <a:blipFill>
                <a:blip r:embed="rId2"/>
                <a:stretch>
                  <a:fillRect l="-1086" t="-2051" b="-7179"/>
                </a:stretch>
              </a:blipFill>
            </p:spPr>
            <p:txBody>
              <a:bodyPr/>
              <a:lstStyle/>
              <a:p>
                <a:r>
                  <a:rPr lang="en-US">
                    <a:noFill/>
                  </a:rPr>
                  <a:t> </a:t>
                </a:r>
              </a:p>
            </p:txBody>
          </p:sp>
        </mc:Fallback>
      </mc:AlternateContent>
    </p:spTree>
    <p:extLst>
      <p:ext uri="{BB962C8B-B14F-4D97-AF65-F5344CB8AC3E}">
        <p14:creationId xmlns:p14="http://schemas.microsoft.com/office/powerpoint/2010/main" val="3340910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CB87F-6E2A-748F-9917-83CD93BD575B}"/>
              </a:ext>
            </a:extLst>
          </p:cNvPr>
          <p:cNvSpPr>
            <a:spLocks noGrp="1"/>
          </p:cNvSpPr>
          <p:nvPr>
            <p:ph type="title"/>
          </p:nvPr>
        </p:nvSpPr>
        <p:spPr/>
        <p:txBody>
          <a:bodyPr/>
          <a:lstStyle/>
          <a:p>
            <a:r>
              <a:rPr lang="en-US" dirty="0"/>
              <a:t>Model Inputs: Cobb Douglas</a:t>
            </a:r>
          </a:p>
        </p:txBody>
      </p:sp>
      <p:pic>
        <p:nvPicPr>
          <p:cNvPr id="4" name="Content Placeholder 3">
            <a:extLst>
              <a:ext uri="{FF2B5EF4-FFF2-40B4-BE49-F238E27FC236}">
                <a16:creationId xmlns:a16="http://schemas.microsoft.com/office/drawing/2014/main" id="{D666CC62-8845-5BAB-F093-5A79549DC96F}"/>
              </a:ext>
            </a:extLst>
          </p:cNvPr>
          <p:cNvPicPr>
            <a:picLocks noGrp="1" noChangeAspect="1"/>
          </p:cNvPicPr>
          <p:nvPr>
            <p:ph idx="1"/>
          </p:nvPr>
        </p:nvPicPr>
        <p:blipFill>
          <a:blip r:embed="rId2"/>
          <a:stretch>
            <a:fillRect/>
          </a:stretch>
        </p:blipFill>
        <p:spPr>
          <a:xfrm>
            <a:off x="996311" y="1825625"/>
            <a:ext cx="10199377" cy="4351338"/>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562E525-CFBD-8268-7E5E-D41357B32EEB}"/>
                  </a:ext>
                </a:extLst>
              </p:cNvPr>
              <p:cNvSpPr txBox="1"/>
              <p:nvPr/>
            </p:nvSpPr>
            <p:spPr>
              <a:xfrm>
                <a:off x="1721224" y="6347012"/>
                <a:ext cx="8041341" cy="369332"/>
              </a:xfrm>
              <a:prstGeom prst="rect">
                <a:avLst/>
              </a:prstGeom>
              <a:noFill/>
            </p:spPr>
            <p:txBody>
              <a:bodyPr wrap="square" rtlCol="0">
                <a:spAutoFit/>
              </a:bodyPr>
              <a:lstStyle/>
              <a:p>
                <a:r>
                  <a:rPr lang="en-US" dirty="0"/>
                  <a:t>The Cobb-Douglas Production Function when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=0.35</m:t>
                    </m:r>
                  </m:oMath>
                </a14:m>
                <a:endParaRPr lang="en-US" dirty="0"/>
              </a:p>
            </p:txBody>
          </p:sp>
        </mc:Choice>
        <mc:Fallback xmlns="">
          <p:sp>
            <p:nvSpPr>
              <p:cNvPr id="5" name="TextBox 4">
                <a:extLst>
                  <a:ext uri="{FF2B5EF4-FFF2-40B4-BE49-F238E27FC236}">
                    <a16:creationId xmlns:a16="http://schemas.microsoft.com/office/drawing/2014/main" id="{F562E525-CFBD-8268-7E5E-D41357B32EEB}"/>
                  </a:ext>
                </a:extLst>
              </p:cNvPr>
              <p:cNvSpPr txBox="1">
                <a:spLocks noRot="1" noChangeAspect="1" noMove="1" noResize="1" noEditPoints="1" noAdjustHandles="1" noChangeArrowheads="1" noChangeShapeType="1" noTextEdit="1"/>
              </p:cNvSpPr>
              <p:nvPr/>
            </p:nvSpPr>
            <p:spPr>
              <a:xfrm>
                <a:off x="1721224" y="6347012"/>
                <a:ext cx="8041341" cy="369332"/>
              </a:xfrm>
              <a:prstGeom prst="rect">
                <a:avLst/>
              </a:prstGeom>
              <a:blipFill>
                <a:blip r:embed="rId3"/>
                <a:stretch>
                  <a:fillRect l="-631" t="-6667" b="-26667"/>
                </a:stretch>
              </a:blipFill>
            </p:spPr>
            <p:txBody>
              <a:bodyPr/>
              <a:lstStyle/>
              <a:p>
                <a:r>
                  <a:rPr lang="en-US">
                    <a:noFill/>
                  </a:rPr>
                  <a:t> </a:t>
                </a:r>
              </a:p>
            </p:txBody>
          </p:sp>
        </mc:Fallback>
      </mc:AlternateContent>
    </p:spTree>
    <p:extLst>
      <p:ext uri="{BB962C8B-B14F-4D97-AF65-F5344CB8AC3E}">
        <p14:creationId xmlns:p14="http://schemas.microsoft.com/office/powerpoint/2010/main" val="2286282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B680A-B063-E2F2-F39D-8F71BB5B34DA}"/>
              </a:ext>
            </a:extLst>
          </p:cNvPr>
          <p:cNvSpPr>
            <a:spLocks noGrp="1"/>
          </p:cNvSpPr>
          <p:nvPr>
            <p:ph type="title"/>
          </p:nvPr>
        </p:nvSpPr>
        <p:spPr/>
        <p:txBody>
          <a:bodyPr/>
          <a:lstStyle/>
          <a:p>
            <a:r>
              <a:rPr lang="en-US" dirty="0"/>
              <a:t>Model Inputs: Population and Labor Supply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9D627D-FE63-7055-E077-FE6D8F6C46B6}"/>
                  </a:ext>
                </a:extLst>
              </p:cNvPr>
              <p:cNvSpPr>
                <a:spLocks noGrp="1"/>
              </p:cNvSpPr>
              <p:nvPr>
                <p:ph idx="1"/>
              </p:nvPr>
            </p:nvSpPr>
            <p:spPr>
              <a:xfrm>
                <a:off x="838200" y="1825625"/>
                <a:ext cx="10515600" cy="4763434"/>
              </a:xfrm>
            </p:spPr>
            <p:txBody>
              <a:bodyPr>
                <a:normAutofit lnSpcReduction="10000"/>
              </a:bodyPr>
              <a:lstStyle/>
              <a:p>
                <a:r>
                  <a:rPr lang="en-US" dirty="0"/>
                  <a:t>Assumption 4.5: Population Growth</a:t>
                </a:r>
              </a:p>
              <a:p>
                <a:pPr lvl="1"/>
                <a:r>
                  <a:rPr lang="en-US" dirty="0"/>
                  <a:t>The population grows at a constant,</a:t>
                </a:r>
                <a:r>
                  <a:rPr lang="en-US" b="1" dirty="0"/>
                  <a:t> exogenous </a:t>
                </a:r>
                <a:r>
                  <a:rPr lang="en-US" dirty="0"/>
                  <a:t>rate of </a:t>
                </a:r>
                <a14:m>
                  <m:oMath xmlns:m="http://schemas.openxmlformats.org/officeDocument/2006/math">
                    <m:r>
                      <a:rPr lang="en-US" b="0" i="1" smtClean="0">
                        <a:latin typeface="Cambria Math" panose="02040503050406030204" pitchFamily="18" charset="0"/>
                      </a:rPr>
                      <m:t>𝑛</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𝑛</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oMath>
                </a14:m>
                <a:endParaRPr lang="en-US" dirty="0"/>
              </a:p>
              <a:p>
                <a:r>
                  <a:rPr lang="en-US" dirty="0"/>
                  <a:t>What else we assume here</a:t>
                </a:r>
              </a:p>
              <a:p>
                <a:pPr lvl="1"/>
                <a:r>
                  <a:rPr lang="en-US" dirty="0"/>
                  <a:t>A few more assumptions for simplicity</a:t>
                </a:r>
              </a:p>
              <a:p>
                <a:pPr lvl="1"/>
                <a:r>
                  <a:rPr lang="en-US" dirty="0"/>
                  <a:t>We will not model people decision to work (Week 4)</a:t>
                </a:r>
              </a:p>
              <a:p>
                <a:pPr lvl="1"/>
                <a:r>
                  <a:rPr lang="en-US" dirty="0"/>
                  <a:t>Everyone who is alive works and </a:t>
                </a:r>
                <a14:m>
                  <m:oMath xmlns:m="http://schemas.openxmlformats.org/officeDocument/2006/math">
                    <m:r>
                      <a:rPr lang="en-US" b="0" i="1" smtClean="0">
                        <a:latin typeface="Cambria Math" panose="02040503050406030204" pitchFamily="18" charset="0"/>
                      </a:rPr>
                      <m:t>𝐿</m:t>
                    </m:r>
                  </m:oMath>
                </a14:m>
                <a:r>
                  <a:rPr lang="en-US" dirty="0"/>
                  <a:t> represents population and the labor force</a:t>
                </a:r>
              </a:p>
              <a:p>
                <a:pPr lvl="1"/>
                <a:r>
                  <a:rPr lang="en-US" dirty="0"/>
                  <a:t>We will not distinguish between GDP per capita and GDP per worker</a:t>
                </a:r>
              </a:p>
              <a:p>
                <a:pPr lvl="1"/>
                <a:r>
                  <a:rPr lang="en-US" dirty="0"/>
                  <a:t>Note: population growth may be endogenous with living standards</a:t>
                </a:r>
              </a:p>
              <a:p>
                <a:r>
                  <a:rPr lang="en-US" dirty="0"/>
                  <a:t>What does this mean?</a:t>
                </a:r>
              </a:p>
              <a:p>
                <a:pPr lvl="1"/>
                <a:r>
                  <a:rPr lang="en-US" dirty="0"/>
                  <a:t>The labor force grows at a constant of </a:t>
                </a:r>
                <a14:m>
                  <m:oMath xmlns:m="http://schemas.openxmlformats.org/officeDocument/2006/math">
                    <m:r>
                      <a:rPr lang="en-US" b="0" i="1" smtClean="0">
                        <a:latin typeface="Cambria Math" panose="02040503050406030204" pitchFamily="18" charset="0"/>
                      </a:rPr>
                      <m:t>𝑛</m:t>
                    </m:r>
                  </m:oMath>
                </a14:m>
                <a:endParaRPr lang="en-US" dirty="0"/>
              </a:p>
              <a:p>
                <a:pPr lvl="1"/>
                <a:r>
                  <a:rPr lang="en-US" dirty="0"/>
                  <a:t>There was a concern from Thomas Malthus but we’ll see why its not an issue</a:t>
                </a:r>
              </a:p>
              <a:p>
                <a:pPr lvl="1"/>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ED9D627D-FE63-7055-E077-FE6D8F6C46B6}"/>
                  </a:ext>
                </a:extLst>
              </p:cNvPr>
              <p:cNvSpPr>
                <a:spLocks noGrp="1" noRot="1" noChangeAspect="1" noMove="1" noResize="1" noEditPoints="1" noAdjustHandles="1" noChangeArrowheads="1" noChangeShapeType="1" noTextEdit="1"/>
              </p:cNvSpPr>
              <p:nvPr>
                <p:ph idx="1"/>
              </p:nvPr>
            </p:nvSpPr>
            <p:spPr>
              <a:xfrm>
                <a:off x="838200" y="1825625"/>
                <a:ext cx="10515600" cy="4763434"/>
              </a:xfrm>
              <a:blipFill>
                <a:blip r:embed="rId2"/>
                <a:stretch>
                  <a:fillRect l="-1086" t="-2926"/>
                </a:stretch>
              </a:blipFill>
            </p:spPr>
            <p:txBody>
              <a:bodyPr/>
              <a:lstStyle/>
              <a:p>
                <a:r>
                  <a:rPr lang="en-US">
                    <a:noFill/>
                  </a:rPr>
                  <a:t> </a:t>
                </a:r>
              </a:p>
            </p:txBody>
          </p:sp>
        </mc:Fallback>
      </mc:AlternateContent>
    </p:spTree>
    <p:extLst>
      <p:ext uri="{BB962C8B-B14F-4D97-AF65-F5344CB8AC3E}">
        <p14:creationId xmlns:p14="http://schemas.microsoft.com/office/powerpoint/2010/main" val="28580600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3E863-C45B-D036-A3AC-9C806C3E7328}"/>
              </a:ext>
            </a:extLst>
          </p:cNvPr>
          <p:cNvSpPr>
            <a:spLocks noGrp="1"/>
          </p:cNvSpPr>
          <p:nvPr>
            <p:ph type="title"/>
          </p:nvPr>
        </p:nvSpPr>
        <p:spPr/>
        <p:txBody>
          <a:bodyPr/>
          <a:lstStyle/>
          <a:p>
            <a:r>
              <a:rPr lang="en-US" dirty="0"/>
              <a:t>Model Inputs: Consumption and Investment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0C55498-3D66-FBEC-D980-B36CF8C8A056}"/>
                  </a:ext>
                </a:extLst>
              </p:cNvPr>
              <p:cNvSpPr>
                <a:spLocks noGrp="1"/>
              </p:cNvSpPr>
              <p:nvPr>
                <p:ph idx="1"/>
              </p:nvPr>
            </p:nvSpPr>
            <p:spPr/>
            <p:txBody>
              <a:bodyPr/>
              <a:lstStyle/>
              <a:p>
                <a:r>
                  <a:rPr lang="en-US" dirty="0"/>
                  <a:t>Assumption 4.6: Closed Economy</a:t>
                </a:r>
              </a:p>
              <a:p>
                <a:pPr lvl="1"/>
                <a:r>
                  <a:rPr lang="en-US" dirty="0"/>
                  <a:t>The economy is closed and there is no government expenditures</a:t>
                </a:r>
              </a:p>
              <a:p>
                <a:pPr lvl="1"/>
                <a:r>
                  <a:rPr lang="en-US" dirty="0"/>
                  <a:t>In our accounting identify, we assume that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=0</m:t>
                    </m:r>
                  </m:oMath>
                </a14:m>
                <a:endParaRPr lang="en-US" dirty="0"/>
              </a:p>
              <a:p>
                <a:r>
                  <a:rPr lang="en-US" dirty="0"/>
                  <a:t>What does this mean?</a:t>
                </a:r>
              </a:p>
              <a:p>
                <a:pPr lvl="1"/>
                <a:r>
                  <a:rPr lang="en-US" dirty="0"/>
                  <a:t>Our output is a function only of consumption and investment</a:t>
                </a:r>
              </a:p>
              <a:p>
                <a:pPr lvl="1"/>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𝑀</m:t>
                        </m:r>
                      </m:e>
                    </m:d>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0−0</m:t>
                        </m:r>
                      </m:e>
                    </m:d>
                    <m:r>
                      <a:rPr lang="en-US" b="0" i="1" smtClean="0">
                        <a:latin typeface="Cambria Math" panose="02040503050406030204" pitchFamily="18" charset="0"/>
                      </a:rPr>
                      <m:t>+0</m:t>
                    </m:r>
                  </m:oMath>
                </a14:m>
                <a:br>
                  <a:rPr lang="en-US" b="0" dirty="0"/>
                </a:b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𝐼</m:t>
                    </m:r>
                  </m:oMath>
                </a14:m>
                <a:endParaRPr lang="en-US" b="0" dirty="0"/>
              </a:p>
              <a:p>
                <a:pPr lvl="1"/>
                <a:r>
                  <a:rPr lang="en-US" b="0" dirty="0"/>
                  <a:t>All output is dedicated to consumption or investment</a:t>
                </a:r>
              </a:p>
            </p:txBody>
          </p:sp>
        </mc:Choice>
        <mc:Fallback xmlns="">
          <p:sp>
            <p:nvSpPr>
              <p:cNvPr id="3" name="Content Placeholder 2">
                <a:extLst>
                  <a:ext uri="{FF2B5EF4-FFF2-40B4-BE49-F238E27FC236}">
                    <a16:creationId xmlns:a16="http://schemas.microsoft.com/office/drawing/2014/main" id="{60C55498-3D66-FBEC-D980-B36CF8C8A056}"/>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695828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4A483-4A06-EA5C-0D73-0197FFB4AF2E}"/>
              </a:ext>
            </a:extLst>
          </p:cNvPr>
          <p:cNvSpPr>
            <a:spLocks noGrp="1"/>
          </p:cNvSpPr>
          <p:nvPr>
            <p:ph type="title"/>
          </p:nvPr>
        </p:nvSpPr>
        <p:spPr/>
        <p:txBody>
          <a:bodyPr/>
          <a:lstStyle/>
          <a:p>
            <a:r>
              <a:rPr lang="en-US" dirty="0"/>
              <a:t>Economic Growth Overview</a:t>
            </a:r>
          </a:p>
        </p:txBody>
      </p:sp>
      <p:sp>
        <p:nvSpPr>
          <p:cNvPr id="3" name="Content Placeholder 2">
            <a:extLst>
              <a:ext uri="{FF2B5EF4-FFF2-40B4-BE49-F238E27FC236}">
                <a16:creationId xmlns:a16="http://schemas.microsoft.com/office/drawing/2014/main" id="{99FCB5B5-4816-B8BA-0296-342C41935AC4}"/>
              </a:ext>
            </a:extLst>
          </p:cNvPr>
          <p:cNvSpPr>
            <a:spLocks noGrp="1"/>
          </p:cNvSpPr>
          <p:nvPr>
            <p:ph idx="1"/>
          </p:nvPr>
        </p:nvSpPr>
        <p:spPr/>
        <p:txBody>
          <a:bodyPr/>
          <a:lstStyle/>
          <a:p>
            <a:r>
              <a:rPr lang="en-US" dirty="0"/>
              <a:t>Economic Growth</a:t>
            </a:r>
          </a:p>
          <a:p>
            <a:pPr lvl="1"/>
            <a:r>
              <a:rPr lang="en-US" dirty="0"/>
              <a:t>The Very Long Run</a:t>
            </a:r>
          </a:p>
          <a:p>
            <a:pPr lvl="1"/>
            <a:r>
              <a:rPr lang="en-US" dirty="0"/>
              <a:t>Kaldor Facts</a:t>
            </a:r>
          </a:p>
          <a:p>
            <a:pPr lvl="1"/>
            <a:r>
              <a:rPr lang="en-US" dirty="0"/>
              <a:t>Growth Across Countries</a:t>
            </a:r>
          </a:p>
          <a:p>
            <a:r>
              <a:rPr lang="en-US" dirty="0"/>
              <a:t>Solow Growth Model</a:t>
            </a:r>
          </a:p>
          <a:p>
            <a:pPr lvl="1"/>
            <a:r>
              <a:rPr lang="en-US" dirty="0"/>
              <a:t>Model Inputs</a:t>
            </a:r>
          </a:p>
          <a:p>
            <a:pPr lvl="1"/>
            <a:r>
              <a:rPr lang="en-US" dirty="0"/>
              <a:t>Mechanics</a:t>
            </a:r>
          </a:p>
          <a:p>
            <a:pPr lvl="1"/>
            <a:r>
              <a:rPr lang="en-US" dirty="0"/>
              <a:t>The Golden Rule</a:t>
            </a:r>
          </a:p>
          <a:p>
            <a:pPr lvl="1"/>
            <a:r>
              <a:rPr lang="en-US" dirty="0"/>
              <a:t>Markets</a:t>
            </a:r>
          </a:p>
          <a:p>
            <a:pPr lvl="1"/>
            <a:r>
              <a:rPr lang="en-US" dirty="0"/>
              <a:t>Technological Progress</a:t>
            </a:r>
          </a:p>
          <a:p>
            <a:pPr lvl="1"/>
            <a:endParaRPr lang="en-US" dirty="0"/>
          </a:p>
        </p:txBody>
      </p:sp>
    </p:spTree>
    <p:extLst>
      <p:ext uri="{BB962C8B-B14F-4D97-AF65-F5344CB8AC3E}">
        <p14:creationId xmlns:p14="http://schemas.microsoft.com/office/powerpoint/2010/main" val="11668455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49CCD-AA20-367D-3932-C9FB258DFB24}"/>
              </a:ext>
            </a:extLst>
          </p:cNvPr>
          <p:cNvSpPr>
            <a:spLocks noGrp="1"/>
          </p:cNvSpPr>
          <p:nvPr>
            <p:ph type="title"/>
          </p:nvPr>
        </p:nvSpPr>
        <p:spPr/>
        <p:txBody>
          <a:bodyPr/>
          <a:lstStyle/>
          <a:p>
            <a:r>
              <a:rPr lang="en-US" dirty="0"/>
              <a:t>Model Inputs: Consumption and Investment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14FA83-6C1A-0CEA-46C9-B1F8E8C858BF}"/>
                  </a:ext>
                </a:extLst>
              </p:cNvPr>
              <p:cNvSpPr>
                <a:spLocks noGrp="1"/>
              </p:cNvSpPr>
              <p:nvPr>
                <p:ph idx="1"/>
              </p:nvPr>
            </p:nvSpPr>
            <p:spPr>
              <a:xfrm>
                <a:off x="838200" y="1825625"/>
                <a:ext cx="10515600" cy="4897904"/>
              </a:xfrm>
            </p:spPr>
            <p:txBody>
              <a:bodyPr>
                <a:normAutofit/>
              </a:bodyPr>
              <a:lstStyle/>
              <a:p>
                <a:r>
                  <a:rPr lang="en-US" dirty="0"/>
                  <a:t>Assumption 4.7: Saving Rate</a:t>
                </a:r>
              </a:p>
              <a:p>
                <a:pPr lvl="1"/>
                <a:r>
                  <a:rPr lang="en-US" dirty="0"/>
                  <a:t> The saving rate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𝐶</m:t>
                        </m:r>
                      </m:num>
                      <m:den>
                        <m:r>
                          <a:rPr lang="en-US" b="0" i="1" smtClean="0">
                            <a:latin typeface="Cambria Math" panose="02040503050406030204" pitchFamily="18" charset="0"/>
                          </a:rPr>
                          <m:t>𝑌</m:t>
                        </m:r>
                      </m:den>
                    </m:f>
                  </m:oMath>
                </a14:m>
                <a:r>
                  <a:rPr lang="en-US" dirty="0"/>
                  <a:t> is equal to an </a:t>
                </a:r>
                <a:r>
                  <a:rPr lang="en-US" b="1" dirty="0"/>
                  <a:t>exogenous</a:t>
                </a:r>
                <a:r>
                  <a:rPr lang="en-US" dirty="0"/>
                  <a:t> constant </a:t>
                </a:r>
                <a14:m>
                  <m:oMath xmlns:m="http://schemas.openxmlformats.org/officeDocument/2006/math">
                    <m:r>
                      <a:rPr lang="en-US" b="0" i="1" smtClean="0">
                        <a:latin typeface="Cambria Math" panose="02040503050406030204" pitchFamily="18" charset="0"/>
                      </a:rPr>
                      <m:t>𝑠</m:t>
                    </m:r>
                  </m:oMath>
                </a14:m>
                <a:endParaRPr lang="en-US" dirty="0"/>
              </a:p>
              <a:p>
                <a:pPr lvl="1"/>
                <a14:m>
                  <m:oMath xmlns:m="http://schemas.openxmlformats.org/officeDocument/2006/math">
                    <m:r>
                      <a:rPr lang="en-US" b="0" i="1" smtClean="0">
                        <a:latin typeface="Cambria Math" panose="02040503050406030204" pitchFamily="18" charset="0"/>
                      </a:rPr>
                      <m:t>𝑌</m:t>
                    </m:r>
                  </m:oMath>
                </a14:m>
                <a:r>
                  <a:rPr lang="en-US" dirty="0"/>
                  <a:t> is both total output and total income, so saving is </a:t>
                </a: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𝑌</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oMath>
                </a14:m>
                <a:endParaRPr lang="en-US" dirty="0"/>
              </a:p>
              <a:p>
                <a:pPr lvl="1"/>
                <a:r>
                  <a:rPr lang="en-US" dirty="0"/>
                  <a:t>This is all income that is not used for consumption</a:t>
                </a:r>
              </a:p>
              <a:p>
                <a:pPr lvl="1"/>
                <a:r>
                  <a:rPr lang="en-US" dirty="0"/>
                  <a:t>Saving Rate: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𝑆</m:t>
                        </m:r>
                      </m:num>
                      <m:den>
                        <m:r>
                          <a:rPr lang="en-US" b="0" i="1" smtClean="0">
                            <a:latin typeface="Cambria Math" panose="02040503050406030204" pitchFamily="18" charset="0"/>
                          </a:rPr>
                          <m:t>𝑌</m:t>
                        </m:r>
                      </m:den>
                    </m:f>
                  </m:oMath>
                </a14:m>
                <a:endParaRPr lang="en-US" dirty="0"/>
              </a:p>
              <a:p>
                <a:pPr lvl="1"/>
                <a:r>
                  <a:rPr lang="en-US" dirty="0"/>
                  <a:t>People save an exogenous fraction </a:t>
                </a:r>
                <a14:m>
                  <m:oMath xmlns:m="http://schemas.openxmlformats.org/officeDocument/2006/math">
                    <m:r>
                      <a:rPr lang="en-US" b="0" i="1" smtClean="0">
                        <a:latin typeface="Cambria Math" panose="02040503050406030204" pitchFamily="18" charset="0"/>
                      </a:rPr>
                      <m:t>𝑠</m:t>
                    </m:r>
                  </m:oMath>
                </a14:m>
                <a:r>
                  <a:rPr lang="en-US" dirty="0"/>
                  <a:t> of their total income</a:t>
                </a:r>
              </a:p>
              <a:p>
                <a:r>
                  <a:rPr lang="en-US" dirty="0"/>
                  <a:t>Consequence of Assumption 4.6 and 4.7</a:t>
                </a:r>
              </a:p>
              <a:p>
                <a:pPr lvl="1"/>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𝑠𝑌</m:t>
                    </m:r>
                  </m:oMath>
                </a14:m>
                <a:endParaRPr lang="en-US" dirty="0"/>
              </a:p>
              <a:p>
                <a:pPr lvl="1"/>
                <a:r>
                  <a:rPr lang="en-US" dirty="0"/>
                  <a:t>Investment is equal to the saving rate times total income</a:t>
                </a:r>
              </a:p>
              <a:p>
                <a:pPr lvl="1"/>
                <a:r>
                  <a:rPr lang="en-US" dirty="0"/>
                  <a:t>In other words, savings is equal to investment </a:t>
                </a: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𝐼</m:t>
                    </m:r>
                  </m:oMath>
                </a14:m>
                <a:r>
                  <a:rPr lang="en-US" dirty="0"/>
                  <a:t> in a closed economy even if </a:t>
                </a: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&gt;0</m:t>
                    </m:r>
                  </m:oMath>
                </a14:m>
                <a:r>
                  <a:rPr lang="en-US" dirty="0"/>
                  <a:t> and taxes </a:t>
                </a:r>
                <a14:m>
                  <m:oMath xmlns:m="http://schemas.openxmlformats.org/officeDocument/2006/math">
                    <m:r>
                      <a:rPr lang="en-US" b="0" i="1" smtClean="0">
                        <a:latin typeface="Cambria Math" panose="02040503050406030204" pitchFamily="18" charset="0"/>
                      </a:rPr>
                      <m:t>𝜏</m:t>
                    </m:r>
                    <m:r>
                      <a:rPr lang="en-US" b="0" i="1" smtClean="0">
                        <a:latin typeface="Cambria Math" panose="02040503050406030204" pitchFamily="18" charset="0"/>
                      </a:rPr>
                      <m:t>&gt;0</m:t>
                    </m:r>
                  </m:oMath>
                </a14:m>
                <a:endParaRPr lang="en-US" dirty="0"/>
              </a:p>
            </p:txBody>
          </p:sp>
        </mc:Choice>
        <mc:Fallback xmlns="">
          <p:sp>
            <p:nvSpPr>
              <p:cNvPr id="3" name="Content Placeholder 2">
                <a:extLst>
                  <a:ext uri="{FF2B5EF4-FFF2-40B4-BE49-F238E27FC236}">
                    <a16:creationId xmlns:a16="http://schemas.microsoft.com/office/drawing/2014/main" id="{3D14FA83-6C1A-0CEA-46C9-B1F8E8C858BF}"/>
                  </a:ext>
                </a:extLst>
              </p:cNvPr>
              <p:cNvSpPr>
                <a:spLocks noGrp="1" noRot="1" noChangeAspect="1" noMove="1" noResize="1" noEditPoints="1" noAdjustHandles="1" noChangeArrowheads="1" noChangeShapeType="1" noTextEdit="1"/>
              </p:cNvSpPr>
              <p:nvPr>
                <p:ph idx="1"/>
              </p:nvPr>
            </p:nvSpPr>
            <p:spPr>
              <a:xfrm>
                <a:off x="838200" y="1825625"/>
                <a:ext cx="10515600" cy="4897904"/>
              </a:xfrm>
              <a:blipFill>
                <a:blip r:embed="rId2"/>
                <a:stretch>
                  <a:fillRect l="-1086" t="-2067" r="-1448"/>
                </a:stretch>
              </a:blipFill>
            </p:spPr>
            <p:txBody>
              <a:bodyPr/>
              <a:lstStyle/>
              <a:p>
                <a:r>
                  <a:rPr lang="en-US">
                    <a:noFill/>
                  </a:rPr>
                  <a:t> </a:t>
                </a:r>
              </a:p>
            </p:txBody>
          </p:sp>
        </mc:Fallback>
      </mc:AlternateContent>
    </p:spTree>
    <p:extLst>
      <p:ext uri="{BB962C8B-B14F-4D97-AF65-F5344CB8AC3E}">
        <p14:creationId xmlns:p14="http://schemas.microsoft.com/office/powerpoint/2010/main" val="8001761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BD779-745A-5FCE-FD77-2AE3672E016D}"/>
              </a:ext>
            </a:extLst>
          </p:cNvPr>
          <p:cNvSpPr>
            <a:spLocks noGrp="1"/>
          </p:cNvSpPr>
          <p:nvPr>
            <p:ph type="title"/>
          </p:nvPr>
        </p:nvSpPr>
        <p:spPr/>
        <p:txBody>
          <a:bodyPr/>
          <a:lstStyle/>
          <a:p>
            <a:r>
              <a:rPr lang="en-US" dirty="0"/>
              <a:t>Model Inputs: Depreciation and Capital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16D093-2337-51E4-78E1-F1A7885C78FC}"/>
                  </a:ext>
                </a:extLst>
              </p:cNvPr>
              <p:cNvSpPr>
                <a:spLocks noGrp="1"/>
              </p:cNvSpPr>
              <p:nvPr>
                <p:ph idx="1"/>
              </p:nvPr>
            </p:nvSpPr>
            <p:spPr/>
            <p:txBody>
              <a:bodyPr/>
              <a:lstStyle/>
              <a:p>
                <a:r>
                  <a:rPr lang="en-US" dirty="0"/>
                  <a:t>Depreciation and Capital Accumulation</a:t>
                </a:r>
              </a:p>
              <a:p>
                <a:pPr lvl="1"/>
                <a:r>
                  <a:rPr lang="en-US" dirty="0"/>
                  <a:t>Capital eventually wears out – or depreciates</a:t>
                </a:r>
              </a:p>
              <a:p>
                <a:pPr lvl="1"/>
                <a:r>
                  <a:rPr lang="en-US" dirty="0"/>
                  <a:t>Machines needs fixing, computers become obsolete, buildings need repairs</a:t>
                </a:r>
              </a:p>
              <a:p>
                <a:pPr lvl="1"/>
                <a:r>
                  <a:rPr lang="en-US" dirty="0"/>
                  <a:t>If we are calculating total capital stock, we need to account for depreciation</a:t>
                </a:r>
              </a:p>
              <a:p>
                <a:r>
                  <a:rPr lang="en-US" dirty="0"/>
                  <a:t>Assumption 4.8: Depreciation</a:t>
                </a:r>
              </a:p>
              <a:p>
                <a:pPr lvl="1"/>
                <a:r>
                  <a:rPr lang="en-US" dirty="0"/>
                  <a:t>The capital stock depreciates at a constant rate </a:t>
                </a:r>
                <a14:m>
                  <m:oMath xmlns:m="http://schemas.openxmlformats.org/officeDocument/2006/math">
                    <m:r>
                      <a:rPr lang="en-US" b="0" i="1" smtClean="0">
                        <a:latin typeface="Cambria Math" panose="02040503050406030204" pitchFamily="18" charset="0"/>
                      </a:rPr>
                      <m:t>𝛿</m:t>
                    </m:r>
                  </m:oMath>
                </a14:m>
                <a:endParaRPr lang="en-US" dirty="0"/>
              </a:p>
              <a:p>
                <a:r>
                  <a:rPr lang="en-US" dirty="0"/>
                  <a:t>What does this mean?</a:t>
                </a:r>
              </a:p>
              <a:p>
                <a:pPr lvl="1"/>
                <a:r>
                  <a:rPr lang="en-US" dirty="0"/>
                  <a:t>Everyone piece of capital stock loses a fraction of </a:t>
                </a:r>
                <a14:m>
                  <m:oMath xmlns:m="http://schemas.openxmlformats.org/officeDocument/2006/math">
                    <m:r>
                      <a:rPr lang="en-US" b="0" i="1" smtClean="0">
                        <a:latin typeface="Cambria Math" panose="02040503050406030204" pitchFamily="18" charset="0"/>
                      </a:rPr>
                      <m:t>𝛿</m:t>
                    </m:r>
                  </m:oMath>
                </a14:m>
                <a:r>
                  <a:rPr lang="en-US" dirty="0"/>
                  <a:t> of its value everyone period</a:t>
                </a:r>
              </a:p>
              <a:p>
                <a:pPr lvl="1"/>
                <a:endParaRPr lang="en-US" dirty="0"/>
              </a:p>
            </p:txBody>
          </p:sp>
        </mc:Choice>
        <mc:Fallback xmlns="">
          <p:sp>
            <p:nvSpPr>
              <p:cNvPr id="3" name="Content Placeholder 2">
                <a:extLst>
                  <a:ext uri="{FF2B5EF4-FFF2-40B4-BE49-F238E27FC236}">
                    <a16:creationId xmlns:a16="http://schemas.microsoft.com/office/drawing/2014/main" id="{9816D093-2337-51E4-78E1-F1A7885C78FC}"/>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9228167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BD779-745A-5FCE-FD77-2AE3672E016D}"/>
              </a:ext>
            </a:extLst>
          </p:cNvPr>
          <p:cNvSpPr>
            <a:spLocks noGrp="1"/>
          </p:cNvSpPr>
          <p:nvPr>
            <p:ph type="title"/>
          </p:nvPr>
        </p:nvSpPr>
        <p:spPr/>
        <p:txBody>
          <a:bodyPr/>
          <a:lstStyle/>
          <a:p>
            <a:r>
              <a:rPr lang="en-US" dirty="0"/>
              <a:t>Model Inputs: Depreciation and Capital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16D093-2337-51E4-78E1-F1A7885C78FC}"/>
                  </a:ext>
                </a:extLst>
              </p:cNvPr>
              <p:cNvSpPr>
                <a:spLocks noGrp="1"/>
              </p:cNvSpPr>
              <p:nvPr>
                <p:ph idx="1"/>
              </p:nvPr>
            </p:nvSpPr>
            <p:spPr/>
            <p:txBody>
              <a:bodyPr/>
              <a:lstStyle/>
              <a:p>
                <a:r>
                  <a:rPr lang="en-US" dirty="0"/>
                  <a:t>Total capital stock is going to change over time</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𝑡</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oMath>
                </a14:m>
                <a:r>
                  <a:rPr lang="en-US" dirty="0"/>
                  <a:t> is the current period capital stock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is next periods capital stock</a:t>
                </a:r>
              </a:p>
              <a:p>
                <a:r>
                  <a:rPr lang="en-US" dirty="0"/>
                  <a:t>Our next period capital stock,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will be comprised of two components</a:t>
                </a:r>
              </a:p>
              <a:p>
                <a:pPr lvl="1"/>
                <a:r>
                  <a:rPr lang="en-US" dirty="0"/>
                  <a:t>Capital Stock not depreciated: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oMath>
                </a14:m>
                <a:endParaRPr lang="en-US" dirty="0"/>
              </a:p>
              <a:p>
                <a:pPr lvl="1"/>
                <a:r>
                  <a:rPr lang="en-US" dirty="0"/>
                  <a:t>New capital through investments: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𝑡</m:t>
                        </m:r>
                      </m:sub>
                    </m:sSub>
                  </m:oMath>
                </a14:m>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9816D093-2337-51E4-78E1-F1A7885C78FC}"/>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14796264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F5E9A-23C4-189E-A4DE-3A9715C0F143}"/>
              </a:ext>
            </a:extLst>
          </p:cNvPr>
          <p:cNvSpPr>
            <a:spLocks noGrp="1"/>
          </p:cNvSpPr>
          <p:nvPr>
            <p:ph type="title"/>
          </p:nvPr>
        </p:nvSpPr>
        <p:spPr/>
        <p:txBody>
          <a:bodyPr/>
          <a:lstStyle/>
          <a:p>
            <a:r>
              <a:rPr lang="en-US" dirty="0"/>
              <a:t>Solow Growth Model: Mechanisms of the Model</a:t>
            </a:r>
          </a:p>
        </p:txBody>
      </p:sp>
      <p:sp>
        <p:nvSpPr>
          <p:cNvPr id="3" name="Text Placeholder 2">
            <a:extLst>
              <a:ext uri="{FF2B5EF4-FFF2-40B4-BE49-F238E27FC236}">
                <a16:creationId xmlns:a16="http://schemas.microsoft.com/office/drawing/2014/main" id="{2602B3F1-2F5D-5752-9C2C-E77C20E4325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43576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EE1FA-B26D-D341-4747-C25CB505D518}"/>
              </a:ext>
            </a:extLst>
          </p:cNvPr>
          <p:cNvSpPr>
            <a:spLocks noGrp="1"/>
          </p:cNvSpPr>
          <p:nvPr>
            <p:ph type="title"/>
          </p:nvPr>
        </p:nvSpPr>
        <p:spPr/>
        <p:txBody>
          <a:bodyPr/>
          <a:lstStyle/>
          <a:p>
            <a:r>
              <a:rPr lang="en-US" dirty="0"/>
              <a:t>Mechanisms of the Model</a:t>
            </a:r>
          </a:p>
        </p:txBody>
      </p:sp>
      <p:sp>
        <p:nvSpPr>
          <p:cNvPr id="3" name="Content Placeholder 2">
            <a:extLst>
              <a:ext uri="{FF2B5EF4-FFF2-40B4-BE49-F238E27FC236}">
                <a16:creationId xmlns:a16="http://schemas.microsoft.com/office/drawing/2014/main" id="{C948A211-5FB6-935F-BDD4-D13CA1A027FE}"/>
              </a:ext>
            </a:extLst>
          </p:cNvPr>
          <p:cNvSpPr>
            <a:spLocks noGrp="1"/>
          </p:cNvSpPr>
          <p:nvPr>
            <p:ph idx="1"/>
          </p:nvPr>
        </p:nvSpPr>
        <p:spPr/>
        <p:txBody>
          <a:bodyPr/>
          <a:lstStyle/>
          <a:p>
            <a:r>
              <a:rPr lang="en-US" dirty="0"/>
              <a:t>The mechanisms of the Solow Growth Model consist of</a:t>
            </a:r>
          </a:p>
          <a:p>
            <a:pPr lvl="1"/>
            <a:r>
              <a:rPr lang="en-US" dirty="0"/>
              <a:t>Per Capita Production Function</a:t>
            </a:r>
          </a:p>
          <a:p>
            <a:pPr lvl="1"/>
            <a:r>
              <a:rPr lang="en-US" dirty="0"/>
              <a:t>Dynamics of Capital Per Worker</a:t>
            </a:r>
          </a:p>
          <a:p>
            <a:pPr lvl="1"/>
            <a:r>
              <a:rPr lang="en-US" dirty="0"/>
              <a:t>Growth and Level Effects</a:t>
            </a:r>
          </a:p>
        </p:txBody>
      </p:sp>
    </p:spTree>
    <p:extLst>
      <p:ext uri="{BB962C8B-B14F-4D97-AF65-F5344CB8AC3E}">
        <p14:creationId xmlns:p14="http://schemas.microsoft.com/office/powerpoint/2010/main" val="2179866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8D8B-0EC6-BB36-698B-FC0B9AA6B2C9}"/>
              </a:ext>
            </a:extLst>
          </p:cNvPr>
          <p:cNvSpPr>
            <a:spLocks noGrp="1"/>
          </p:cNvSpPr>
          <p:nvPr>
            <p:ph type="title"/>
          </p:nvPr>
        </p:nvSpPr>
        <p:spPr/>
        <p:txBody>
          <a:bodyPr/>
          <a:lstStyle/>
          <a:p>
            <a:r>
              <a:rPr lang="en-US" dirty="0"/>
              <a:t>Mechanisms: Per Capita Production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5604C-304D-97A3-B7F6-D08A34AADD36}"/>
                  </a:ext>
                </a:extLst>
              </p:cNvPr>
              <p:cNvSpPr>
                <a:spLocks noGrp="1"/>
              </p:cNvSpPr>
              <p:nvPr>
                <p:ph idx="1"/>
              </p:nvPr>
            </p:nvSpPr>
            <p:spPr>
              <a:xfrm>
                <a:off x="838200" y="1825625"/>
                <a:ext cx="10515600" cy="4817222"/>
              </a:xfrm>
            </p:spPr>
            <p:txBody>
              <a:bodyPr>
                <a:normAutofit lnSpcReduction="10000"/>
              </a:bodyPr>
              <a:lstStyle/>
              <a:p>
                <a:r>
                  <a:rPr lang="en-US" dirty="0"/>
                  <a:t>We will convert our production function into per capita (population) terms. </a:t>
                </a:r>
                <a:endParaRPr lang="en-US" b="0" i="1" dirty="0">
                  <a:latin typeface="Cambria Math" panose="02040503050406030204" pitchFamily="18" charset="0"/>
                </a:endParaRPr>
              </a:p>
              <a:p>
                <a:pPr lvl="1"/>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𝑌</m:t>
                        </m:r>
                      </m:num>
                      <m:den>
                        <m:r>
                          <a:rPr lang="en-US" b="0" i="1" smtClean="0">
                            <a:latin typeface="Cambria Math" panose="02040503050406030204" pitchFamily="18" charset="0"/>
                            <a:ea typeface="Cambria Math" panose="02040503050406030204" pitchFamily="18" charset="0"/>
                          </a:rPr>
                          <m:t>𝐿</m:t>
                        </m:r>
                      </m:den>
                    </m:f>
                  </m:oMath>
                </a14:m>
                <a:r>
                  <a:rPr lang="en-US" b="0" dirty="0">
                    <a:ea typeface="Cambria Math" panose="02040503050406030204" pitchFamily="18" charset="0"/>
                  </a:rPr>
                  <a:t> </a:t>
                </a:r>
              </a:p>
              <a:p>
                <a:pPr lvl="1"/>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𝐾</m:t>
                        </m:r>
                      </m:num>
                      <m:den>
                        <m:r>
                          <a:rPr lang="en-US" b="0" i="1" smtClean="0">
                            <a:latin typeface="Cambria Math" panose="02040503050406030204" pitchFamily="18" charset="0"/>
                            <a:ea typeface="Cambria Math" panose="02040503050406030204" pitchFamily="18" charset="0"/>
                          </a:rPr>
                          <m:t>𝐿</m:t>
                        </m:r>
                      </m:den>
                    </m:f>
                  </m:oMath>
                </a14:m>
                <a:endParaRPr lang="en-US" dirty="0"/>
              </a:p>
              <a:p>
                <a:r>
                  <a:rPr lang="en-US" dirty="0"/>
                  <a:t>Where</a:t>
                </a:r>
              </a:p>
              <a:p>
                <a:pPr lvl="1"/>
                <a14:m>
                  <m:oMath xmlns:m="http://schemas.openxmlformats.org/officeDocument/2006/math">
                    <m:r>
                      <a:rPr lang="en-US" b="0" i="1" smtClean="0">
                        <a:latin typeface="Cambria Math" panose="02040503050406030204" pitchFamily="18" charset="0"/>
                      </a:rPr>
                      <m:t>𝑦</m:t>
                    </m:r>
                  </m:oMath>
                </a14:m>
                <a:r>
                  <a:rPr lang="en-US" dirty="0"/>
                  <a:t> denotes GDP per capita</a:t>
                </a:r>
              </a:p>
              <a:p>
                <a:pPr lvl="1"/>
                <a14:m>
                  <m:oMath xmlns:m="http://schemas.openxmlformats.org/officeDocument/2006/math">
                    <m:r>
                      <a:rPr lang="en-US" b="0" i="1" smtClean="0">
                        <a:latin typeface="Cambria Math" panose="02040503050406030204" pitchFamily="18" charset="0"/>
                      </a:rPr>
                      <m:t>𝑘</m:t>
                    </m:r>
                  </m:oMath>
                </a14:m>
                <a:r>
                  <a:rPr lang="en-US" dirty="0"/>
                  <a:t> denotes capital stock per worker (Remember: population = labor force)</a:t>
                </a:r>
              </a:p>
              <a:p>
                <a:r>
                  <a:rPr lang="en-US" dirty="0"/>
                  <a:t>Rewrite, since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𝐿</m:t>
                            </m:r>
                          </m:e>
                        </m:d>
                      </m:num>
                      <m:den>
                        <m:r>
                          <a:rPr lang="en-US" b="0" i="1" smtClean="0">
                            <a:latin typeface="Cambria Math" panose="02040503050406030204" pitchFamily="18" charset="0"/>
                          </a:rPr>
                          <m:t>𝐿</m:t>
                        </m:r>
                      </m:den>
                    </m:f>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𝐾</m:t>
                            </m:r>
                          </m:num>
                          <m:den>
                            <m:r>
                              <a:rPr lang="en-US" b="0" i="1" smtClean="0">
                                <a:latin typeface="Cambria Math" panose="02040503050406030204" pitchFamily="18" charset="0"/>
                              </a:rPr>
                              <m:t>𝐿</m:t>
                            </m:r>
                          </m:den>
                        </m:f>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𝐾</m:t>
                            </m:r>
                          </m:num>
                          <m:den>
                            <m:r>
                              <a:rPr lang="en-US" b="0" i="1" smtClean="0">
                                <a:latin typeface="Cambria Math" panose="02040503050406030204" pitchFamily="18" charset="0"/>
                              </a:rPr>
                              <m:t>𝐿</m:t>
                            </m:r>
                          </m:den>
                        </m:f>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oMath>
                </a14:m>
                <a:endParaRPr lang="en-US" dirty="0"/>
              </a:p>
              <a:p>
                <a:pPr lvl="1"/>
                <a:r>
                  <a:rPr lang="en-US" dirty="0"/>
                  <a:t>We rewrite our production function, so that output is a function of capital stock per capita</a:t>
                </a:r>
              </a:p>
            </p:txBody>
          </p:sp>
        </mc:Choice>
        <mc:Fallback xmlns="">
          <p:sp>
            <p:nvSpPr>
              <p:cNvPr id="3" name="Content Placeholder 2">
                <a:extLst>
                  <a:ext uri="{FF2B5EF4-FFF2-40B4-BE49-F238E27FC236}">
                    <a16:creationId xmlns:a16="http://schemas.microsoft.com/office/drawing/2014/main" id="{A145604C-304D-97A3-B7F6-D08A34AADD36}"/>
                  </a:ext>
                </a:extLst>
              </p:cNvPr>
              <p:cNvSpPr>
                <a:spLocks noGrp="1" noRot="1" noChangeAspect="1" noMove="1" noResize="1" noEditPoints="1" noAdjustHandles="1" noChangeArrowheads="1" noChangeShapeType="1" noTextEdit="1"/>
              </p:cNvSpPr>
              <p:nvPr>
                <p:ph idx="1"/>
              </p:nvPr>
            </p:nvSpPr>
            <p:spPr>
              <a:xfrm>
                <a:off x="838200" y="1825625"/>
                <a:ext cx="10515600" cy="4817222"/>
              </a:xfrm>
              <a:blipFill>
                <a:blip r:embed="rId2"/>
                <a:stretch>
                  <a:fillRect l="-1086" t="-2887"/>
                </a:stretch>
              </a:blipFill>
            </p:spPr>
            <p:txBody>
              <a:bodyPr/>
              <a:lstStyle/>
              <a:p>
                <a:r>
                  <a:rPr lang="en-US">
                    <a:noFill/>
                  </a:rPr>
                  <a:t> </a:t>
                </a:r>
              </a:p>
            </p:txBody>
          </p:sp>
        </mc:Fallback>
      </mc:AlternateContent>
    </p:spTree>
    <p:extLst>
      <p:ext uri="{BB962C8B-B14F-4D97-AF65-F5344CB8AC3E}">
        <p14:creationId xmlns:p14="http://schemas.microsoft.com/office/powerpoint/2010/main" val="31281192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8D8B-0EC6-BB36-698B-FC0B9AA6B2C9}"/>
              </a:ext>
            </a:extLst>
          </p:cNvPr>
          <p:cNvSpPr>
            <a:spLocks noGrp="1"/>
          </p:cNvSpPr>
          <p:nvPr>
            <p:ph type="title"/>
          </p:nvPr>
        </p:nvSpPr>
        <p:spPr/>
        <p:txBody>
          <a:bodyPr/>
          <a:lstStyle/>
          <a:p>
            <a:r>
              <a:rPr lang="en-US" dirty="0"/>
              <a:t>Mechanisms: Per Capita Production Function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145604C-304D-97A3-B7F6-D08A34AADD36}"/>
                  </a:ext>
                </a:extLst>
              </p:cNvPr>
              <p:cNvSpPr>
                <a:spLocks noGrp="1"/>
              </p:cNvSpPr>
              <p:nvPr>
                <p:ph idx="1"/>
              </p:nvPr>
            </p:nvSpPr>
            <p:spPr>
              <a:xfrm>
                <a:off x="838200" y="1825625"/>
                <a:ext cx="10874188" cy="4817222"/>
              </a:xfrm>
            </p:spPr>
            <p:txBody>
              <a:bodyPr>
                <a:normAutofit/>
              </a:bodyPr>
              <a:lstStyle/>
              <a:p>
                <a:r>
                  <a:rPr lang="en-US" dirty="0"/>
                  <a:t>Using Assumption 4.1 (Constant Returns to Scale)</a:t>
                </a:r>
              </a:p>
              <a:p>
                <a:pPr lvl="1"/>
                <a:r>
                  <a:rPr lang="en-US" dirty="0"/>
                  <a:t>All capital and labor in the economy is used in one aggregate production process</a:t>
                </a:r>
              </a:p>
              <a:p>
                <a:pPr lvl="1"/>
                <a:r>
                  <a:rPr lang="en-US" dirty="0"/>
                  <a:t>It doesn’t matter if it is 1 firm or N firm making </a:t>
                </a:r>
                <a14:m>
                  <m:oMath xmlns:m="http://schemas.openxmlformats.org/officeDocument/2006/math">
                    <m:r>
                      <a:rPr lang="en-US" b="0" i="1" smtClean="0">
                        <a:latin typeface="Cambria Math" panose="02040503050406030204" pitchFamily="18" charset="0"/>
                      </a:rPr>
                      <m:t>𝑌</m:t>
                    </m:r>
                  </m:oMath>
                </a14:m>
                <a:r>
                  <a:rPr lang="en-US" dirty="0"/>
                  <a:t> using A.4.1</a:t>
                </a:r>
              </a:p>
              <a:p>
                <a:pPr lvl="1"/>
                <a:r>
                  <a:rPr lang="en-US" dirty="0"/>
                  <a:t>Due to constant returns, we can multiple by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𝐿</m:t>
                        </m:r>
                      </m:den>
                    </m:f>
                  </m:oMath>
                </a14:m>
                <a:endParaRPr lang="en-US" dirty="0"/>
              </a:p>
              <a:p>
                <a:r>
                  <a:rPr lang="en-US" dirty="0"/>
                  <a:t>Per-capita Production Function</a:t>
                </a:r>
              </a:p>
              <a:p>
                <a:pPr lvl="1"/>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e>
                    </m:d>
                  </m:oMath>
                </a14:m>
                <a:r>
                  <a:rPr lang="en-US" dirty="0"/>
                  <a:t> is the output that would be produced by one worker with </a:t>
                </a:r>
                <a14:m>
                  <m:oMath xmlns:m="http://schemas.openxmlformats.org/officeDocument/2006/math">
                    <m:r>
                      <a:rPr lang="en-US" b="0" i="1" smtClean="0">
                        <a:latin typeface="Cambria Math" panose="02040503050406030204" pitchFamily="18" charset="0"/>
                      </a:rPr>
                      <m:t>𝑘</m:t>
                    </m:r>
                  </m:oMath>
                </a14:m>
                <a:r>
                  <a:rPr lang="en-US" dirty="0"/>
                  <a:t> units of capital</a:t>
                </a:r>
              </a:p>
              <a:p>
                <a:pPr lvl="1"/>
                <a:r>
                  <a:rPr lang="en-US" dirty="0"/>
                  <a:t>GDP per capita is going to be the same as It would be if there was only one person and </a:t>
                </a:r>
                <a14:m>
                  <m:oMath xmlns:m="http://schemas.openxmlformats.org/officeDocument/2006/math">
                    <m:r>
                      <a:rPr lang="en-US" b="0" i="1" smtClean="0">
                        <a:latin typeface="Cambria Math" panose="02040503050406030204" pitchFamily="18" charset="0"/>
                      </a:rPr>
                      <m:t>𝑘</m:t>
                    </m:r>
                  </m:oMath>
                </a14:m>
                <a:r>
                  <a:rPr lang="en-US" dirty="0"/>
                  <a:t> units of capital</a:t>
                </a:r>
              </a:p>
            </p:txBody>
          </p:sp>
        </mc:Choice>
        <mc:Fallback>
          <p:sp>
            <p:nvSpPr>
              <p:cNvPr id="3" name="Content Placeholder 2">
                <a:extLst>
                  <a:ext uri="{FF2B5EF4-FFF2-40B4-BE49-F238E27FC236}">
                    <a16:creationId xmlns:a16="http://schemas.microsoft.com/office/drawing/2014/main" id="{A145604C-304D-97A3-B7F6-D08A34AADD36}"/>
                  </a:ext>
                </a:extLst>
              </p:cNvPr>
              <p:cNvSpPr>
                <a:spLocks noGrp="1" noRot="1" noChangeAspect="1" noMove="1" noResize="1" noEditPoints="1" noAdjustHandles="1" noChangeArrowheads="1" noChangeShapeType="1" noTextEdit="1"/>
              </p:cNvSpPr>
              <p:nvPr>
                <p:ph idx="1"/>
              </p:nvPr>
            </p:nvSpPr>
            <p:spPr>
              <a:xfrm>
                <a:off x="838200" y="1825625"/>
                <a:ext cx="10874188" cy="4817222"/>
              </a:xfrm>
              <a:blipFill>
                <a:blip r:embed="rId2"/>
                <a:stretch>
                  <a:fillRect l="-1050" t="-2100" r="-117"/>
                </a:stretch>
              </a:blipFill>
            </p:spPr>
            <p:txBody>
              <a:bodyPr/>
              <a:lstStyle/>
              <a:p>
                <a:r>
                  <a:rPr lang="en-US">
                    <a:noFill/>
                  </a:rPr>
                  <a:t> </a:t>
                </a:r>
              </a:p>
            </p:txBody>
          </p:sp>
        </mc:Fallback>
      </mc:AlternateContent>
    </p:spTree>
    <p:extLst>
      <p:ext uri="{BB962C8B-B14F-4D97-AF65-F5344CB8AC3E}">
        <p14:creationId xmlns:p14="http://schemas.microsoft.com/office/powerpoint/2010/main" val="29886604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93264-7173-6476-8767-7214B8BE93BC}"/>
              </a:ext>
            </a:extLst>
          </p:cNvPr>
          <p:cNvSpPr>
            <a:spLocks noGrp="1"/>
          </p:cNvSpPr>
          <p:nvPr>
            <p:ph type="title"/>
          </p:nvPr>
        </p:nvSpPr>
        <p:spPr/>
        <p:txBody>
          <a:bodyPr/>
          <a:lstStyle/>
          <a:p>
            <a:r>
              <a:rPr lang="en-US" dirty="0"/>
              <a:t>Mechanisms: Dynamics of Capital per Worker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494D820-2026-81AF-58B3-40F4161D508D}"/>
                  </a:ext>
                </a:extLst>
              </p:cNvPr>
              <p:cNvSpPr>
                <a:spLocks noGrp="1"/>
              </p:cNvSpPr>
              <p:nvPr>
                <p:ph idx="1"/>
              </p:nvPr>
            </p:nvSpPr>
            <p:spPr>
              <a:xfrm>
                <a:off x="838200" y="1825625"/>
                <a:ext cx="10515600" cy="4790328"/>
              </a:xfrm>
            </p:spPr>
            <p:txBody>
              <a:bodyPr>
                <a:normAutofit fontScale="92500" lnSpcReduction="10000"/>
              </a:bodyPr>
              <a:lstStyle/>
              <a:p>
                <a:r>
                  <a:rPr lang="en-US" dirty="0"/>
                  <a:t>We have defined our per-capita production function</a:t>
                </a:r>
              </a:p>
              <a:p>
                <a:r>
                  <a:rPr lang="en-US" dirty="0"/>
                  <a:t>Next, we will see how capital per worker evolves over time (dynamics)</a:t>
                </a:r>
              </a:p>
              <a:p>
                <a:pPr marL="457200" lvl="1"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𝑡</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𝑠𝑌</m:t>
                              </m:r>
                            </m:e>
                            <m:sub>
                              <m:r>
                                <a:rPr lang="en-US" b="0" i="1" smtClean="0">
                                  <a:latin typeface="Cambria Math" panose="02040503050406030204" pitchFamily="18" charset="0"/>
                                </a:rPr>
                                <m:t>𝑡</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m:t>
                          </m:r>
                        </m:sub>
                      </m:sSub>
                    </m:oMath>
                  </m:oMathPara>
                </a14:m>
                <a:endParaRPr lang="en-US" b="0" dirty="0"/>
              </a:p>
              <a:p>
                <a:pPr marL="914400" lvl="2" indent="0">
                  <a:buNone/>
                </a:pPr>
                <a:br>
                  <a:rPr lang="en-US" sz="1700" dirty="0"/>
                </a:br>
                <a:endParaRPr lang="en-US" sz="1700" dirty="0"/>
              </a:p>
              <a:p>
                <a:pPr marL="457200" lvl="1"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𝑠𝑌</m:t>
                                  </m:r>
                                </m:e>
                                <m:sub>
                                  <m:r>
                                    <a:rPr lang="en-US" b="0" i="1" smtClean="0">
                                      <a:latin typeface="Cambria Math" panose="02040503050406030204" pitchFamily="18" charset="0"/>
                                    </a:rPr>
                                    <m:t>𝑡</m:t>
                                  </m:r>
                                </m:sub>
                              </m:sSub>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𝑛</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den>
                          </m:f>
                        </m:e>
                      </m:d>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𝑛</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𝑠𝑌</m:t>
                                  </m:r>
                                </m:e>
                                <m:sub>
                                  <m:r>
                                    <a:rPr lang="en-US" b="0" i="1" smtClean="0">
                                      <a:latin typeface="Cambria Math" panose="02040503050406030204" pitchFamily="18" charset="0"/>
                                    </a:rPr>
                                    <m:t>𝑡</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den>
                          </m:f>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m:t>
                          </m:r>
                        </m:sub>
                      </m:sSub>
                    </m:oMath>
                  </m:oMathPara>
                </a14:m>
                <a:endParaRPr lang="en-US" b="0" dirty="0"/>
              </a:p>
              <a:p>
                <a:pPr marL="914400" lvl="2" indent="0">
                  <a:buNone/>
                </a:pPr>
                <a:br>
                  <a:rPr lang="en-US" sz="1700" dirty="0"/>
                </a:br>
                <a:endParaRPr lang="en-US" sz="1700"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𝑛</m:t>
                              </m:r>
                            </m:den>
                          </m:f>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𝑛</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m:t>
                              </m:r>
                            </m:sub>
                          </m:sSub>
                        </m:num>
                        <m:den>
                          <m:r>
                            <a:rPr lang="en-US" b="0" i="1" smtClean="0">
                              <a:latin typeface="Cambria Math" panose="02040503050406030204" pitchFamily="18" charset="0"/>
                            </a:rPr>
                            <m:t>1+</m:t>
                          </m:r>
                          <m:r>
                            <a:rPr lang="en-US" b="0" i="1" smtClean="0">
                              <a:latin typeface="Cambria Math" panose="02040503050406030204" pitchFamily="18" charset="0"/>
                            </a:rPr>
                            <m:t>𝑛</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𝑠𝑓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𝑛</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m:t>
                              </m:r>
                            </m:sub>
                          </m:sSub>
                        </m:num>
                        <m:den>
                          <m:r>
                            <a:rPr lang="en-US" b="0" i="1" smtClean="0">
                              <a:latin typeface="Cambria Math" panose="02040503050406030204" pitchFamily="18" charset="0"/>
                            </a:rPr>
                            <m:t>1+</m:t>
                          </m:r>
                          <m:r>
                            <a:rPr lang="en-US" b="0" i="1" smtClean="0">
                              <a:latin typeface="Cambria Math" panose="02040503050406030204" pitchFamily="18" charset="0"/>
                            </a:rPr>
                            <m:t>𝑛</m:t>
                          </m:r>
                        </m:den>
                      </m:f>
                    </m:oMath>
                  </m:oMathPara>
                </a14:m>
                <a:endParaRPr lang="en-US" dirty="0"/>
              </a:p>
              <a:p>
                <a:r>
                  <a:rPr lang="en-US" dirty="0"/>
                  <a:t>So</a:t>
                </a:r>
              </a:p>
              <a:p>
                <a:pPr marL="457200" lvl="1"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𝑠𝑓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𝑛</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m:t>
                              </m:r>
                            </m:sub>
                          </m:sSub>
                        </m:num>
                        <m:den>
                          <m:r>
                            <a:rPr lang="en-US" b="0" i="1" smtClean="0">
                              <a:latin typeface="Cambria Math" panose="02040503050406030204" pitchFamily="18" charset="0"/>
                            </a:rPr>
                            <m:t>1+</m:t>
                          </m:r>
                          <m:r>
                            <a:rPr lang="en-US" b="0" i="1" smtClean="0">
                              <a:latin typeface="Cambria Math" panose="02040503050406030204" pitchFamily="18" charset="0"/>
                            </a:rPr>
                            <m:t>𝑛</m:t>
                          </m:r>
                        </m:den>
                      </m:f>
                    </m:oMath>
                  </m:oMathPara>
                </a14:m>
                <a:endParaRPr lang="en-US" dirty="0"/>
              </a:p>
            </p:txBody>
          </p:sp>
        </mc:Choice>
        <mc:Fallback>
          <p:sp>
            <p:nvSpPr>
              <p:cNvPr id="3" name="Content Placeholder 2">
                <a:extLst>
                  <a:ext uri="{FF2B5EF4-FFF2-40B4-BE49-F238E27FC236}">
                    <a16:creationId xmlns:a16="http://schemas.microsoft.com/office/drawing/2014/main" id="{9494D820-2026-81AF-58B3-40F4161D508D}"/>
                  </a:ext>
                </a:extLst>
              </p:cNvPr>
              <p:cNvSpPr>
                <a:spLocks noGrp="1" noRot="1" noChangeAspect="1" noMove="1" noResize="1" noEditPoints="1" noAdjustHandles="1" noChangeArrowheads="1" noChangeShapeType="1" noTextEdit="1"/>
              </p:cNvSpPr>
              <p:nvPr>
                <p:ph idx="1"/>
              </p:nvPr>
            </p:nvSpPr>
            <p:spPr>
              <a:xfrm>
                <a:off x="838200" y="1825625"/>
                <a:ext cx="10515600" cy="4790328"/>
              </a:xfrm>
              <a:blipFill>
                <a:blip r:embed="rId2"/>
                <a:stretch>
                  <a:fillRect l="-965" t="-2381"/>
                </a:stretch>
              </a:blipFill>
            </p:spPr>
            <p:txBody>
              <a:bodyPr/>
              <a:lstStyle/>
              <a:p>
                <a:r>
                  <a:rPr lang="en-US">
                    <a:noFill/>
                  </a:rPr>
                  <a:t> </a:t>
                </a:r>
              </a:p>
            </p:txBody>
          </p:sp>
        </mc:Fallback>
      </mc:AlternateContent>
    </p:spTree>
    <p:extLst>
      <p:ext uri="{BB962C8B-B14F-4D97-AF65-F5344CB8AC3E}">
        <p14:creationId xmlns:p14="http://schemas.microsoft.com/office/powerpoint/2010/main" val="39107312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08F9E-882F-3A8E-9E28-59CEBC3F1CCD}"/>
              </a:ext>
            </a:extLst>
          </p:cNvPr>
          <p:cNvSpPr>
            <a:spLocks noGrp="1"/>
          </p:cNvSpPr>
          <p:nvPr>
            <p:ph type="title"/>
          </p:nvPr>
        </p:nvSpPr>
        <p:spPr/>
        <p:txBody>
          <a:bodyPr/>
          <a:lstStyle/>
          <a:p>
            <a:r>
              <a:rPr lang="en-US" dirty="0"/>
              <a:t>Mechanisms: Dynamics of Capital per Worker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1A0018-421E-4E4C-7F08-17C3DF5985C5}"/>
                  </a:ext>
                </a:extLst>
              </p:cNvPr>
              <p:cNvSpPr>
                <a:spLocks noGrp="1"/>
              </p:cNvSpPr>
              <p:nvPr>
                <p:ph idx="1"/>
              </p:nvPr>
            </p:nvSpPr>
            <p:spPr/>
            <p:txBody>
              <a:bodyPr>
                <a:normAutofit/>
              </a:bodyPr>
              <a:lstStyle/>
              <a:p>
                <a:r>
                  <a:rPr lang="en-US" dirty="0"/>
                  <a:t>We saw that </a:t>
                </a:r>
                <a14:m>
                  <m:oMath xmlns:m="http://schemas.openxmlformats.org/officeDocument/2006/math">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𝑠𝑓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𝑛</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m:t>
                            </m:r>
                          </m:sub>
                        </m:sSub>
                      </m:num>
                      <m:den>
                        <m:r>
                          <a:rPr lang="en-US" b="0" i="1" smtClean="0">
                            <a:latin typeface="Cambria Math" panose="02040503050406030204" pitchFamily="18" charset="0"/>
                          </a:rPr>
                          <m:t>1+</m:t>
                        </m:r>
                        <m:r>
                          <a:rPr lang="en-US" b="0" i="1" smtClean="0">
                            <a:latin typeface="Cambria Math" panose="02040503050406030204" pitchFamily="18" charset="0"/>
                          </a:rPr>
                          <m:t>𝑛</m:t>
                        </m:r>
                      </m:den>
                    </m:f>
                  </m:oMath>
                </a14:m>
                <a:endParaRPr lang="en-US" dirty="0"/>
              </a:p>
              <a:p>
                <a:r>
                  <a:rPr lang="en-US" dirty="0"/>
                  <a:t>What does it mean?</a:t>
                </a:r>
              </a:p>
              <a:p>
                <a:pPr lvl="1"/>
                <a:r>
                  <a:rPr lang="en-US" dirty="0"/>
                  <a:t>The change in capital stock per worker </a:t>
                </a:r>
                <a14:m>
                  <m:oMath xmlns:m="http://schemas.openxmlformats.org/officeDocument/2006/math">
                    <m:r>
                      <a:rPr lang="en-US" b="0" i="1" smtClean="0">
                        <a:latin typeface="Cambria Math" panose="02040503050406030204" pitchFamily="18" charset="0"/>
                      </a:rPr>
                      <m:t>𝑘</m:t>
                    </m:r>
                  </m:oMath>
                </a14:m>
                <a:r>
                  <a:rPr lang="en-US" dirty="0"/>
                  <a:t> depends up on the balance of opposing forces</a:t>
                </a:r>
                <a:endParaRPr lang="en-US" b="0" i="1" dirty="0">
                  <a:latin typeface="Cambria Math" panose="02040503050406030204" pitchFamily="18" charset="0"/>
                </a:endParaRPr>
              </a:p>
              <a:p>
                <a:pPr lvl="1"/>
                <a14:m>
                  <m:oMath xmlns:m="http://schemas.openxmlformats.org/officeDocument/2006/math">
                    <m:r>
                      <a:rPr lang="en-US" b="0" i="1" smtClean="0">
                        <a:latin typeface="Cambria Math" panose="02040503050406030204" pitchFamily="18" charset="0"/>
                      </a:rPr>
                      <m:t>𝑠𝑓</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e>
                    </m:d>
                  </m:oMath>
                </a14:m>
                <a:r>
                  <a:rPr lang="en-US" dirty="0"/>
                  <a:t> is investment per capita that adds to the capital stock</a:t>
                </a:r>
              </a:p>
              <a:p>
                <a:r>
                  <a:rPr lang="en-US" dirty="0"/>
                  <a:t>Two forces bring down capital stock per worker</a:t>
                </a:r>
              </a:p>
              <a:p>
                <a:pPr lvl="1"/>
                <a:r>
                  <a:rPr lang="en-US" dirty="0"/>
                  <a:t>Depreciation and population growth</a:t>
                </a:r>
              </a:p>
              <a:p>
                <a:pPr lvl="1"/>
                <a:r>
                  <a:rPr lang="en-US" dirty="0"/>
                  <a:t>Depreciation directly reduces the capital stock per worker</a:t>
                </a:r>
              </a:p>
              <a:p>
                <a:pPr lvl="1"/>
                <a:r>
                  <a:rPr lang="en-US" dirty="0"/>
                  <a:t>Population growth indirectly reduces capital stock per worker by increasing the denominator and spreading the capital stock out among more workers</a:t>
                </a:r>
              </a:p>
            </p:txBody>
          </p:sp>
        </mc:Choice>
        <mc:Fallback xmlns="">
          <p:sp>
            <p:nvSpPr>
              <p:cNvPr id="3" name="Content Placeholder 2">
                <a:extLst>
                  <a:ext uri="{FF2B5EF4-FFF2-40B4-BE49-F238E27FC236}">
                    <a16:creationId xmlns:a16="http://schemas.microsoft.com/office/drawing/2014/main" id="{C41A0018-421E-4E4C-7F08-17C3DF5985C5}"/>
                  </a:ext>
                </a:extLst>
              </p:cNvPr>
              <p:cNvSpPr>
                <a:spLocks noGrp="1" noRot="1" noChangeAspect="1" noMove="1" noResize="1" noEditPoints="1" noAdjustHandles="1" noChangeArrowheads="1" noChangeShapeType="1" noTextEdit="1"/>
              </p:cNvSpPr>
              <p:nvPr>
                <p:ph idx="1"/>
              </p:nvPr>
            </p:nvSpPr>
            <p:spPr>
              <a:blipFill>
                <a:blip r:embed="rId2"/>
                <a:stretch>
                  <a:fillRect l="-1086" b="-2035"/>
                </a:stretch>
              </a:blipFill>
            </p:spPr>
            <p:txBody>
              <a:bodyPr/>
              <a:lstStyle/>
              <a:p>
                <a:r>
                  <a:rPr lang="en-US">
                    <a:noFill/>
                  </a:rPr>
                  <a:t> </a:t>
                </a:r>
              </a:p>
            </p:txBody>
          </p:sp>
        </mc:Fallback>
      </mc:AlternateContent>
    </p:spTree>
    <p:extLst>
      <p:ext uri="{BB962C8B-B14F-4D97-AF65-F5344CB8AC3E}">
        <p14:creationId xmlns:p14="http://schemas.microsoft.com/office/powerpoint/2010/main" val="7616304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08F9E-882F-3A8E-9E28-59CEBC3F1CCD}"/>
              </a:ext>
            </a:extLst>
          </p:cNvPr>
          <p:cNvSpPr>
            <a:spLocks noGrp="1"/>
          </p:cNvSpPr>
          <p:nvPr>
            <p:ph type="title"/>
          </p:nvPr>
        </p:nvSpPr>
        <p:spPr/>
        <p:txBody>
          <a:bodyPr/>
          <a:lstStyle/>
          <a:p>
            <a:r>
              <a:rPr lang="en-US" dirty="0"/>
              <a:t>Mechanisms: Dynamics of Capital per Worker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1A0018-421E-4E4C-7F08-17C3DF5985C5}"/>
                  </a:ext>
                </a:extLst>
              </p:cNvPr>
              <p:cNvSpPr>
                <a:spLocks noGrp="1"/>
              </p:cNvSpPr>
              <p:nvPr>
                <p:ph idx="1"/>
              </p:nvPr>
            </p:nvSpPr>
            <p:spPr/>
            <p:txBody>
              <a:bodyPr>
                <a:normAutofit/>
              </a:bodyPr>
              <a:lstStyle/>
              <a:p>
                <a:r>
                  <a:rPr lang="en-US" dirty="0"/>
                  <a:t>Concave functions</a:t>
                </a:r>
              </a:p>
              <a:p>
                <a:pPr lvl="1"/>
                <a:r>
                  <a:rPr lang="en-US" dirty="0"/>
                  <a:t>Output per capita,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e>
                    </m:d>
                  </m:oMath>
                </a14:m>
                <a:r>
                  <a:rPr lang="en-US" dirty="0"/>
                  <a:t>, and Investment per capita, </a:t>
                </a:r>
                <a14:m>
                  <m:oMath xmlns:m="http://schemas.openxmlformats.org/officeDocument/2006/math">
                    <m:r>
                      <a:rPr lang="en-US" b="0" i="1" smtClean="0">
                        <a:latin typeface="Cambria Math" panose="02040503050406030204" pitchFamily="18" charset="0"/>
                      </a:rPr>
                      <m:t>𝑠𝑓</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e>
                    </m:d>
                  </m:oMath>
                </a14:m>
                <a:r>
                  <a:rPr lang="en-US" dirty="0"/>
                  <a:t>, are concave functions of </a:t>
                </a:r>
                <a14:m>
                  <m:oMath xmlns:m="http://schemas.openxmlformats.org/officeDocument/2006/math">
                    <m:r>
                      <a:rPr lang="en-US" b="0" i="1" smtClean="0">
                        <a:latin typeface="Cambria Math" panose="02040503050406030204" pitchFamily="18" charset="0"/>
                      </a:rPr>
                      <m:t>𝑘</m:t>
                    </m:r>
                  </m:oMath>
                </a14:m>
                <a:r>
                  <a:rPr lang="en-US" dirty="0"/>
                  <a:t> (capital stock per worker)</a:t>
                </a:r>
              </a:p>
              <a:p>
                <a:r>
                  <a:rPr lang="en-US" dirty="0"/>
                  <a:t>What does this mean?</a:t>
                </a:r>
              </a:p>
              <a:p>
                <a:pPr lvl="1"/>
                <a:r>
                  <a:rPr lang="en-US" dirty="0"/>
                  <a:t>Concave means a positive 1</a:t>
                </a:r>
                <a:r>
                  <a:rPr lang="en-US" baseline="30000" dirty="0"/>
                  <a:t>st</a:t>
                </a:r>
                <a:r>
                  <a:rPr lang="en-US" dirty="0"/>
                  <a:t> derivative and a negative 2</a:t>
                </a:r>
                <a:r>
                  <a:rPr lang="en-US" baseline="30000" dirty="0"/>
                  <a:t>nd</a:t>
                </a:r>
                <a:r>
                  <a:rPr lang="en-US" dirty="0"/>
                  <a:t> derivative</a:t>
                </a:r>
              </a:p>
              <a:p>
                <a:pPr lvl="1"/>
                <a:r>
                  <a:rPr lang="en-US" dirty="0"/>
                  <a:t>Or, the marginal product of the per-capita production function of capital is positive but decreasing</a:t>
                </a:r>
              </a:p>
              <a:p>
                <a:pPr lvl="1"/>
                <a:r>
                  <a:rPr lang="en-US" dirty="0"/>
                  <a:t>Investment per capita, </a:t>
                </a:r>
                <a14:m>
                  <m:oMath xmlns:m="http://schemas.openxmlformats.org/officeDocument/2006/math">
                    <m:r>
                      <a:rPr lang="en-US" b="0" i="1" smtClean="0">
                        <a:latin typeface="Cambria Math" panose="02040503050406030204" pitchFamily="18" charset="0"/>
                      </a:rPr>
                      <m:t>𝑠𝑓</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oMath>
                </a14:m>
                <a:r>
                  <a:rPr lang="en-US" dirty="0"/>
                  <a:t>, is just a constant times the per capita production function so it a positive but diminishing marginal product, too</a:t>
                </a:r>
              </a:p>
              <a:p>
                <a:pPr lvl="1"/>
                <a:r>
                  <a:rPr lang="en-US" dirty="0"/>
                  <a:t>Adding more and more machines per worker to the economy results in higher output (and investment) per worker but at a diminishing rate</a:t>
                </a:r>
              </a:p>
              <a:p>
                <a:endParaRPr lang="en-US" dirty="0"/>
              </a:p>
            </p:txBody>
          </p:sp>
        </mc:Choice>
        <mc:Fallback xmlns="">
          <p:sp>
            <p:nvSpPr>
              <p:cNvPr id="3" name="Content Placeholder 2">
                <a:extLst>
                  <a:ext uri="{FF2B5EF4-FFF2-40B4-BE49-F238E27FC236}">
                    <a16:creationId xmlns:a16="http://schemas.microsoft.com/office/drawing/2014/main" id="{C41A0018-421E-4E4C-7F08-17C3DF5985C5}"/>
                  </a:ext>
                </a:extLst>
              </p:cNvPr>
              <p:cNvSpPr>
                <a:spLocks noGrp="1" noRot="1" noChangeAspect="1" noMove="1" noResize="1" noEditPoints="1" noAdjustHandles="1" noChangeArrowheads="1" noChangeShapeType="1" noTextEdit="1"/>
              </p:cNvSpPr>
              <p:nvPr>
                <p:ph idx="1"/>
              </p:nvPr>
            </p:nvSpPr>
            <p:spPr>
              <a:blipFill>
                <a:blip r:embed="rId2"/>
                <a:stretch>
                  <a:fillRect l="-1086" t="-2326" r="-362" b="-1163"/>
                </a:stretch>
              </a:blipFill>
            </p:spPr>
            <p:txBody>
              <a:bodyPr/>
              <a:lstStyle/>
              <a:p>
                <a:r>
                  <a:rPr lang="en-US">
                    <a:noFill/>
                  </a:rPr>
                  <a:t> </a:t>
                </a:r>
              </a:p>
            </p:txBody>
          </p:sp>
        </mc:Fallback>
      </mc:AlternateContent>
    </p:spTree>
    <p:extLst>
      <p:ext uri="{BB962C8B-B14F-4D97-AF65-F5344CB8AC3E}">
        <p14:creationId xmlns:p14="http://schemas.microsoft.com/office/powerpoint/2010/main" val="2561874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50A54-D4BD-795E-9EA2-AFDEBA4AA857}"/>
              </a:ext>
            </a:extLst>
          </p:cNvPr>
          <p:cNvSpPr>
            <a:spLocks noGrp="1"/>
          </p:cNvSpPr>
          <p:nvPr>
            <p:ph type="title"/>
          </p:nvPr>
        </p:nvSpPr>
        <p:spPr/>
        <p:txBody>
          <a:bodyPr/>
          <a:lstStyle/>
          <a:p>
            <a:r>
              <a:rPr lang="en-US" dirty="0"/>
              <a:t>Economic Growth</a:t>
            </a:r>
          </a:p>
        </p:txBody>
      </p:sp>
      <p:sp>
        <p:nvSpPr>
          <p:cNvPr id="3" name="Text Placeholder 2">
            <a:extLst>
              <a:ext uri="{FF2B5EF4-FFF2-40B4-BE49-F238E27FC236}">
                <a16:creationId xmlns:a16="http://schemas.microsoft.com/office/drawing/2014/main" id="{FBECA2D6-1957-6FF3-9F0C-C385DC6725D4}"/>
              </a:ext>
            </a:extLst>
          </p:cNvPr>
          <p:cNvSpPr>
            <a:spLocks noGrp="1"/>
          </p:cNvSpPr>
          <p:nvPr>
            <p:ph type="body" idx="1"/>
          </p:nvPr>
        </p:nvSpPr>
        <p:spPr/>
        <p:txBody>
          <a:bodyPr/>
          <a:lstStyle/>
          <a:p>
            <a:r>
              <a:rPr lang="en-US" dirty="0" err="1"/>
              <a:t>Kurlat</a:t>
            </a:r>
            <a:r>
              <a:rPr lang="en-US" dirty="0"/>
              <a:t> Chapter 3</a:t>
            </a:r>
          </a:p>
        </p:txBody>
      </p:sp>
    </p:spTree>
    <p:extLst>
      <p:ext uri="{BB962C8B-B14F-4D97-AF65-F5344CB8AC3E}">
        <p14:creationId xmlns:p14="http://schemas.microsoft.com/office/powerpoint/2010/main" val="37790681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08F9E-882F-3A8E-9E28-59CEBC3F1CCD}"/>
              </a:ext>
            </a:extLst>
          </p:cNvPr>
          <p:cNvSpPr>
            <a:spLocks noGrp="1"/>
          </p:cNvSpPr>
          <p:nvPr>
            <p:ph type="title"/>
          </p:nvPr>
        </p:nvSpPr>
        <p:spPr/>
        <p:txBody>
          <a:bodyPr/>
          <a:lstStyle/>
          <a:p>
            <a:r>
              <a:rPr lang="en-US" dirty="0"/>
              <a:t>Mechanisms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1A0018-421E-4E4C-7F08-17C3DF5985C5}"/>
                  </a:ext>
                </a:extLst>
              </p:cNvPr>
              <p:cNvSpPr>
                <a:spLocks noGrp="1"/>
              </p:cNvSpPr>
              <p:nvPr>
                <p:ph idx="1"/>
              </p:nvPr>
            </p:nvSpPr>
            <p:spPr/>
            <p:txBody>
              <a:bodyPr>
                <a:normAutofit/>
              </a:bodyPr>
              <a:lstStyle/>
              <a:p>
                <a:r>
                  <a:rPr lang="en-US" dirty="0"/>
                  <a:t>We’ll plot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e>
                    </m:d>
                    <m:r>
                      <a:rPr lang="en-US" b="0" i="1" smtClean="0">
                        <a:latin typeface="Cambria Math" panose="02040503050406030204" pitchFamily="18" charset="0"/>
                      </a:rPr>
                      <m:t>, </m:t>
                    </m:r>
                    <m:r>
                      <a:rPr lang="en-US" b="0" i="1" smtClean="0">
                        <a:latin typeface="Cambria Math" panose="02040503050406030204" pitchFamily="18" charset="0"/>
                      </a:rPr>
                      <m:t>𝑠𝑓</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e>
                    </m:d>
                    <m:r>
                      <a:rPr lang="en-US" b="0" i="1" smtClean="0">
                        <a:latin typeface="Cambria Math" panose="02040503050406030204" pitchFamily="18" charset="0"/>
                      </a:rPr>
                      <m:t>,</m:t>
                    </m:r>
                  </m:oMath>
                </a14:m>
                <a:br>
                  <a:rPr lang="en-US" dirty="0"/>
                </a:br>
                <a:r>
                  <a:rPr lang="en-US" dirty="0"/>
                  <a:t>and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𝑘</m:t>
                    </m:r>
                  </m:oMath>
                </a14:m>
                <a:endParaRPr lang="en-US" dirty="0"/>
              </a:p>
              <a:p>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𝑘</m:t>
                    </m:r>
                  </m:oMath>
                </a14:m>
                <a:r>
                  <a:rPr lang="en-US" dirty="0"/>
                  <a:t> is assumed</a:t>
                </a:r>
                <a:br>
                  <a:rPr lang="en-US" dirty="0"/>
                </a:br>
                <a:r>
                  <a:rPr lang="en-US" dirty="0"/>
                  <a:t>to be linear</a:t>
                </a:r>
              </a:p>
              <a:p>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e>
                    </m:d>
                  </m:oMath>
                </a14:m>
                <a:r>
                  <a:rPr lang="en-US" dirty="0"/>
                  <a:t> and </a:t>
                </a:r>
                <a14:m>
                  <m:oMath xmlns:m="http://schemas.openxmlformats.org/officeDocument/2006/math">
                    <m:r>
                      <a:rPr lang="en-US" b="0" i="1" smtClean="0">
                        <a:latin typeface="Cambria Math" panose="02040503050406030204" pitchFamily="18" charset="0"/>
                      </a:rPr>
                      <m:t>𝑠𝑓</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e>
                    </m:d>
                  </m:oMath>
                </a14:m>
                <a:r>
                  <a:rPr lang="en-US" dirty="0"/>
                  <a:t> are </a:t>
                </a:r>
                <a:br>
                  <a:rPr lang="en-US" dirty="0"/>
                </a:br>
                <a:r>
                  <a:rPr lang="en-US" dirty="0"/>
                  <a:t>concave functions </a:t>
                </a:r>
                <a:br>
                  <a:rPr lang="en-US" dirty="0"/>
                </a:br>
                <a:r>
                  <a:rPr lang="en-US" dirty="0"/>
                  <a:t>where the marginal</a:t>
                </a:r>
                <a:br>
                  <a:rPr lang="en-US" dirty="0"/>
                </a:br>
                <a:r>
                  <a:rPr lang="en-US" dirty="0"/>
                  <a:t>product is positive</a:t>
                </a:r>
                <a:br>
                  <a:rPr lang="en-US" dirty="0"/>
                </a:br>
                <a:r>
                  <a:rPr lang="en-US" dirty="0"/>
                  <a:t>but diminishing</a:t>
                </a:r>
              </a:p>
              <a:p>
                <a:endParaRPr lang="en-US" dirty="0"/>
              </a:p>
            </p:txBody>
          </p:sp>
        </mc:Choice>
        <mc:Fallback xmlns="">
          <p:sp>
            <p:nvSpPr>
              <p:cNvPr id="3" name="Content Placeholder 2">
                <a:extLst>
                  <a:ext uri="{FF2B5EF4-FFF2-40B4-BE49-F238E27FC236}">
                    <a16:creationId xmlns:a16="http://schemas.microsoft.com/office/drawing/2014/main" id="{C41A0018-421E-4E4C-7F08-17C3DF5985C5}"/>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2550E77-9F46-1BE4-AEEE-8D016DEC2B6F}"/>
              </a:ext>
            </a:extLst>
          </p:cNvPr>
          <p:cNvPicPr>
            <a:picLocks noChangeAspect="1"/>
          </p:cNvPicPr>
          <p:nvPr/>
        </p:nvPicPr>
        <p:blipFill>
          <a:blip r:embed="rId3"/>
          <a:stretch>
            <a:fillRect/>
          </a:stretch>
        </p:blipFill>
        <p:spPr>
          <a:xfrm>
            <a:off x="4419600" y="712730"/>
            <a:ext cx="7772400" cy="5856064"/>
          </a:xfrm>
          <a:prstGeom prst="rect">
            <a:avLst/>
          </a:prstGeom>
        </p:spPr>
      </p:pic>
    </p:spTree>
    <p:extLst>
      <p:ext uri="{BB962C8B-B14F-4D97-AF65-F5344CB8AC3E}">
        <p14:creationId xmlns:p14="http://schemas.microsoft.com/office/powerpoint/2010/main" val="3344432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08F9E-882F-3A8E-9E28-59CEBC3F1CCD}"/>
              </a:ext>
            </a:extLst>
          </p:cNvPr>
          <p:cNvSpPr>
            <a:spLocks noGrp="1"/>
          </p:cNvSpPr>
          <p:nvPr>
            <p:ph type="title"/>
          </p:nvPr>
        </p:nvSpPr>
        <p:spPr/>
        <p:txBody>
          <a:bodyPr/>
          <a:lstStyle/>
          <a:p>
            <a:r>
              <a:rPr lang="en-US" dirty="0"/>
              <a:t>Mechanisms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1A0018-421E-4E4C-7F08-17C3DF5985C5}"/>
                  </a:ext>
                </a:extLst>
              </p:cNvPr>
              <p:cNvSpPr>
                <a:spLocks noGrp="1"/>
              </p:cNvSpPr>
              <p:nvPr>
                <p:ph idx="1"/>
              </p:nvPr>
            </p:nvSpPr>
            <p:spPr>
              <a:xfrm>
                <a:off x="838200" y="1825625"/>
                <a:ext cx="10515600" cy="4743170"/>
              </a:xfrm>
            </p:spPr>
            <p:txBody>
              <a:bodyPr>
                <a:normAutofit/>
              </a:bodyPr>
              <a:lstStyle/>
              <a:p>
                <a:r>
                  <a:rPr lang="en-US" dirty="0"/>
                  <a:t>Notice that </a:t>
                </a:r>
                <a14:m>
                  <m:oMath xmlns:m="http://schemas.openxmlformats.org/officeDocument/2006/math">
                    <m:r>
                      <a:rPr lang="en-US" b="0" i="1" smtClean="0">
                        <a:latin typeface="Cambria Math" panose="02040503050406030204" pitchFamily="18" charset="0"/>
                      </a:rPr>
                      <m:t>𝑠𝑓</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e>
                    </m:d>
                  </m:oMath>
                </a14:m>
                <a:br>
                  <a:rPr lang="en-US" b="0" dirty="0"/>
                </a:br>
                <a:r>
                  <a:rPr lang="en-US" b="0" dirty="0"/>
                  <a:t>start above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𝑘</m:t>
                    </m:r>
                  </m:oMath>
                </a14:m>
                <a:r>
                  <a:rPr lang="en-US" dirty="0"/>
                  <a:t>,</a:t>
                </a:r>
                <a:br>
                  <a:rPr lang="en-US" dirty="0"/>
                </a:br>
                <a:r>
                  <a:rPr lang="en-US" dirty="0"/>
                  <a:t>but </a:t>
                </a:r>
                <a14:m>
                  <m:oMath xmlns:m="http://schemas.openxmlformats.org/officeDocument/2006/math">
                    <m:r>
                      <a:rPr lang="en-US" b="0" i="1" smtClean="0">
                        <a:latin typeface="Cambria Math" panose="02040503050406030204" pitchFamily="18" charset="0"/>
                      </a:rPr>
                      <m:t>𝑠𝑓</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e>
                    </m:d>
                  </m:oMath>
                </a14:m>
                <a:r>
                  <a:rPr lang="en-US" b="0" dirty="0"/>
                  <a:t> ends</a:t>
                </a:r>
                <a:br>
                  <a:rPr lang="en-US" b="0" dirty="0"/>
                </a:br>
                <a:r>
                  <a:rPr lang="en-US" b="0" dirty="0"/>
                  <a:t>b</a:t>
                </a:r>
                <a14:m>
                  <m:oMath xmlns:m="http://schemas.openxmlformats.org/officeDocument/2006/math">
                    <m:r>
                      <m:rPr>
                        <m:sty m:val="p"/>
                      </m:rPr>
                      <a:rPr lang="en-US">
                        <a:latin typeface="Cambria Math" panose="02040503050406030204" pitchFamily="18" charset="0"/>
                      </a:rPr>
                      <m:t>e</m:t>
                    </m:r>
                    <m:r>
                      <m:rPr>
                        <m:sty m:val="p"/>
                      </m:rPr>
                      <a:rPr lang="en-US" b="0" i="0" smtClean="0">
                        <a:latin typeface="Cambria Math" panose="02040503050406030204" pitchFamily="18" charset="0"/>
                      </a:rPr>
                      <m:t>low</m:t>
                    </m:r>
                    <m:r>
                      <a:rPr lang="en-US" b="0" i="0"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𝑘</m:t>
                    </m:r>
                  </m:oMath>
                </a14:m>
                <a:endParaRPr lang="en-US" b="0" dirty="0"/>
              </a:p>
              <a:p>
                <a:r>
                  <a:rPr lang="en-US" dirty="0"/>
                  <a:t>This is a consequence</a:t>
                </a:r>
                <a:br>
                  <a:rPr lang="en-US" dirty="0"/>
                </a:br>
                <a:r>
                  <a:rPr lang="en-US" dirty="0"/>
                  <a:t>of the Inada condition</a:t>
                </a:r>
              </a:p>
              <a:p>
                <a:r>
                  <a:rPr lang="en-US" dirty="0"/>
                  <a:t>When there is little </a:t>
                </a:r>
                <a:br>
                  <a:rPr lang="en-US" dirty="0"/>
                </a:br>
                <a:r>
                  <a:rPr lang="en-US" dirty="0"/>
                  <a:t>capital, it is very useful</a:t>
                </a:r>
              </a:p>
              <a:p>
                <a:r>
                  <a:rPr lang="en-US" dirty="0"/>
                  <a:t>When there is a lot of</a:t>
                </a:r>
                <a:br>
                  <a:rPr lang="en-US" dirty="0"/>
                </a:br>
                <a:r>
                  <a:rPr lang="en-US" dirty="0"/>
                  <a:t>capital, it is very </a:t>
                </a:r>
                <a:br>
                  <a:rPr lang="en-US" dirty="0"/>
                </a:br>
                <a:r>
                  <a:rPr lang="en-US" dirty="0"/>
                  <a:t>useless</a:t>
                </a:r>
              </a:p>
              <a:p>
                <a:endParaRPr lang="en-US" b="0" dirty="0"/>
              </a:p>
            </p:txBody>
          </p:sp>
        </mc:Choice>
        <mc:Fallback xmlns="">
          <p:sp>
            <p:nvSpPr>
              <p:cNvPr id="3" name="Content Placeholder 2">
                <a:extLst>
                  <a:ext uri="{FF2B5EF4-FFF2-40B4-BE49-F238E27FC236}">
                    <a16:creationId xmlns:a16="http://schemas.microsoft.com/office/drawing/2014/main" id="{C41A0018-421E-4E4C-7F08-17C3DF5985C5}"/>
                  </a:ext>
                </a:extLst>
              </p:cNvPr>
              <p:cNvSpPr>
                <a:spLocks noGrp="1" noRot="1" noChangeAspect="1" noMove="1" noResize="1" noEditPoints="1" noAdjustHandles="1" noChangeArrowheads="1" noChangeShapeType="1" noTextEdit="1"/>
              </p:cNvSpPr>
              <p:nvPr>
                <p:ph idx="1"/>
              </p:nvPr>
            </p:nvSpPr>
            <p:spPr>
              <a:xfrm>
                <a:off x="838200" y="1825625"/>
                <a:ext cx="10515600" cy="4743170"/>
              </a:xfrm>
              <a:blipFill>
                <a:blip r:embed="rId2"/>
                <a:stretch>
                  <a:fillRect l="-1086" t="-2133" b="-240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2550E77-9F46-1BE4-AEEE-8D016DEC2B6F}"/>
              </a:ext>
            </a:extLst>
          </p:cNvPr>
          <p:cNvPicPr>
            <a:picLocks noChangeAspect="1"/>
          </p:cNvPicPr>
          <p:nvPr/>
        </p:nvPicPr>
        <p:blipFill>
          <a:blip r:embed="rId3"/>
          <a:stretch>
            <a:fillRect/>
          </a:stretch>
        </p:blipFill>
        <p:spPr>
          <a:xfrm>
            <a:off x="4419600" y="712730"/>
            <a:ext cx="7772400" cy="5856064"/>
          </a:xfrm>
          <a:prstGeom prst="rect">
            <a:avLst/>
          </a:prstGeom>
        </p:spPr>
      </p:pic>
    </p:spTree>
    <p:extLst>
      <p:ext uri="{BB962C8B-B14F-4D97-AF65-F5344CB8AC3E}">
        <p14:creationId xmlns:p14="http://schemas.microsoft.com/office/powerpoint/2010/main" val="40832870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08F9E-882F-3A8E-9E28-59CEBC3F1CCD}"/>
              </a:ext>
            </a:extLst>
          </p:cNvPr>
          <p:cNvSpPr>
            <a:spLocks noGrp="1"/>
          </p:cNvSpPr>
          <p:nvPr>
            <p:ph type="title"/>
          </p:nvPr>
        </p:nvSpPr>
        <p:spPr/>
        <p:txBody>
          <a:bodyPr/>
          <a:lstStyle/>
          <a:p>
            <a:r>
              <a:rPr lang="en-US" dirty="0"/>
              <a:t>Mechanisms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1A0018-421E-4E4C-7F08-17C3DF5985C5}"/>
                  </a:ext>
                </a:extLst>
              </p:cNvPr>
              <p:cNvSpPr>
                <a:spLocks noGrp="1"/>
              </p:cNvSpPr>
              <p:nvPr>
                <p:ph idx="1"/>
              </p:nvPr>
            </p:nvSpPr>
            <p:spPr>
              <a:xfrm>
                <a:off x="838200" y="1825625"/>
                <a:ext cx="10515600" cy="4743170"/>
              </a:xfrm>
            </p:spPr>
            <p:txBody>
              <a:bodyPr>
                <a:normAutofit/>
              </a:bodyPr>
              <a:lstStyle/>
              <a:p>
                <a:r>
                  <a:rPr lang="en-US" dirty="0"/>
                  <a:t>What this implies</a:t>
                </a:r>
              </a:p>
              <a:p>
                <a14:m>
                  <m:oMath xmlns:m="http://schemas.openxmlformats.org/officeDocument/2006/math">
                    <m:r>
                      <a:rPr lang="en-US" b="0" i="1" smtClean="0">
                        <a:latin typeface="Cambria Math" panose="02040503050406030204" pitchFamily="18" charset="0"/>
                      </a:rPr>
                      <m:t>𝑠𝑓</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e>
                    </m:d>
                    <m:r>
                      <a:rPr lang="en-US" b="0" i="1" smtClean="0">
                        <a:latin typeface="Cambria Math" panose="02040503050406030204" pitchFamily="18" charset="0"/>
                      </a:rPr>
                      <m:t>&gt;</m:t>
                    </m:r>
                    <m:d>
                      <m:dPr>
                        <m:ctrlPr>
                          <a:rPr lang="en-US" b="0" i="1" smtClean="0">
                            <a:latin typeface="Cambria Math" panose="02040503050406030204" pitchFamily="18" charset="0"/>
                          </a:rPr>
                        </m:ctrlPr>
                      </m:dPr>
                      <m:e>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𝑘</m:t>
                    </m:r>
                  </m:oMath>
                </a14:m>
                <a:r>
                  <a:rPr lang="en-US" dirty="0"/>
                  <a:t> </a:t>
                </a:r>
                <a:br>
                  <a:rPr lang="en-US" dirty="0"/>
                </a:br>
                <a:r>
                  <a:rPr lang="en-US" dirty="0"/>
                  <a:t>means that capital </a:t>
                </a:r>
                <a:br>
                  <a:rPr lang="en-US" dirty="0"/>
                </a:br>
                <a:r>
                  <a:rPr lang="en-US" dirty="0"/>
                  <a:t>stock per worker is</a:t>
                </a:r>
                <a:br>
                  <a:rPr lang="en-US" dirty="0"/>
                </a:br>
                <a:r>
                  <a:rPr lang="en-US" dirty="0"/>
                  <a:t>growing</a:t>
                </a:r>
              </a:p>
              <a:p>
                <a:r>
                  <a:rPr lang="en-US" b="0" dirty="0"/>
                  <a:t>An economy with</a:t>
                </a:r>
                <a:br>
                  <a:rPr lang="en-US" b="0" dirty="0"/>
                </a:br>
                <a:r>
                  <a:rPr lang="en-US" b="0" dirty="0"/>
                  <a:t>sufficiently low </a:t>
                </a:r>
                <a14:m>
                  <m:oMath xmlns:m="http://schemas.openxmlformats.org/officeDocument/2006/math">
                    <m:r>
                      <a:rPr lang="en-US" b="0" i="1" smtClean="0">
                        <a:latin typeface="Cambria Math" panose="02040503050406030204" pitchFamily="18" charset="0"/>
                      </a:rPr>
                      <m:t>𝑘</m:t>
                    </m:r>
                  </m:oMath>
                </a14:m>
                <a:r>
                  <a:rPr lang="en-US" b="0" dirty="0"/>
                  <a:t> will</a:t>
                </a:r>
                <a:br>
                  <a:rPr lang="en-US" b="0" dirty="0"/>
                </a:br>
                <a:r>
                  <a:rPr lang="en-US" b="0" dirty="0"/>
                  <a:t>be accumulating</a:t>
                </a:r>
                <a:br>
                  <a:rPr lang="en-US" b="0" dirty="0"/>
                </a:br>
                <a:r>
                  <a:rPr lang="en-US" b="0" dirty="0"/>
                  <a:t>capital</a:t>
                </a:r>
              </a:p>
            </p:txBody>
          </p:sp>
        </mc:Choice>
        <mc:Fallback xmlns="">
          <p:sp>
            <p:nvSpPr>
              <p:cNvPr id="3" name="Content Placeholder 2">
                <a:extLst>
                  <a:ext uri="{FF2B5EF4-FFF2-40B4-BE49-F238E27FC236}">
                    <a16:creationId xmlns:a16="http://schemas.microsoft.com/office/drawing/2014/main" id="{C41A0018-421E-4E4C-7F08-17C3DF5985C5}"/>
                  </a:ext>
                </a:extLst>
              </p:cNvPr>
              <p:cNvSpPr>
                <a:spLocks noGrp="1" noRot="1" noChangeAspect="1" noMove="1" noResize="1" noEditPoints="1" noAdjustHandles="1" noChangeArrowheads="1" noChangeShapeType="1" noTextEdit="1"/>
              </p:cNvSpPr>
              <p:nvPr>
                <p:ph idx="1"/>
              </p:nvPr>
            </p:nvSpPr>
            <p:spPr>
              <a:xfrm>
                <a:off x="838200" y="1825625"/>
                <a:ext cx="10515600" cy="4743170"/>
              </a:xfrm>
              <a:blipFill>
                <a:blip r:embed="rId2"/>
                <a:stretch>
                  <a:fillRect l="-1086" t="-213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2550E77-9F46-1BE4-AEEE-8D016DEC2B6F}"/>
              </a:ext>
            </a:extLst>
          </p:cNvPr>
          <p:cNvPicPr>
            <a:picLocks noChangeAspect="1"/>
          </p:cNvPicPr>
          <p:nvPr/>
        </p:nvPicPr>
        <p:blipFill>
          <a:blip r:embed="rId3"/>
          <a:stretch>
            <a:fillRect/>
          </a:stretch>
        </p:blipFill>
        <p:spPr>
          <a:xfrm>
            <a:off x="4419600" y="712730"/>
            <a:ext cx="7772400" cy="5856064"/>
          </a:xfrm>
          <a:prstGeom prst="rect">
            <a:avLst/>
          </a:prstGeom>
        </p:spPr>
      </p:pic>
    </p:spTree>
    <p:extLst>
      <p:ext uri="{BB962C8B-B14F-4D97-AF65-F5344CB8AC3E}">
        <p14:creationId xmlns:p14="http://schemas.microsoft.com/office/powerpoint/2010/main" val="24685205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08F9E-882F-3A8E-9E28-59CEBC3F1CCD}"/>
              </a:ext>
            </a:extLst>
          </p:cNvPr>
          <p:cNvSpPr>
            <a:spLocks noGrp="1"/>
          </p:cNvSpPr>
          <p:nvPr>
            <p:ph type="title"/>
          </p:nvPr>
        </p:nvSpPr>
        <p:spPr/>
        <p:txBody>
          <a:bodyPr/>
          <a:lstStyle/>
          <a:p>
            <a:r>
              <a:rPr lang="en-US" dirty="0"/>
              <a:t>Mechanisms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1A0018-421E-4E4C-7F08-17C3DF5985C5}"/>
                  </a:ext>
                </a:extLst>
              </p:cNvPr>
              <p:cNvSpPr>
                <a:spLocks noGrp="1"/>
              </p:cNvSpPr>
              <p:nvPr>
                <p:ph idx="1"/>
              </p:nvPr>
            </p:nvSpPr>
            <p:spPr>
              <a:xfrm>
                <a:off x="838200" y="1825625"/>
                <a:ext cx="10515600" cy="4743170"/>
              </a:xfrm>
            </p:spPr>
            <p:txBody>
              <a:bodyPr>
                <a:normAutofit/>
              </a:bodyPr>
              <a:lstStyle/>
              <a:p>
                <a:r>
                  <a:rPr lang="en-US" dirty="0"/>
                  <a:t>Why?</a:t>
                </a:r>
              </a:p>
              <a:p>
                <a14:m>
                  <m:oMath xmlns:m="http://schemas.openxmlformats.org/officeDocument/2006/math">
                    <m:r>
                      <a:rPr lang="en-US" b="0" i="1" smtClean="0">
                        <a:latin typeface="Cambria Math" panose="02040503050406030204" pitchFamily="18" charset="0"/>
                      </a:rPr>
                      <m:t>𝑠𝑓</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e>
                    </m:d>
                    <m:r>
                      <a:rPr lang="en-US" b="0" i="1" smtClean="0">
                        <a:latin typeface="Cambria Math" panose="02040503050406030204" pitchFamily="18" charset="0"/>
                      </a:rPr>
                      <m:t>&gt;</m:t>
                    </m:r>
                    <m:d>
                      <m:dPr>
                        <m:ctrlPr>
                          <a:rPr lang="en-US" b="0" i="1" smtClean="0">
                            <a:latin typeface="Cambria Math" panose="02040503050406030204" pitchFamily="18" charset="0"/>
                          </a:rPr>
                        </m:ctrlPr>
                      </m:dPr>
                      <m:e>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𝑘</m:t>
                    </m:r>
                  </m:oMath>
                </a14:m>
                <a:endParaRPr lang="en-US" b="0" dirty="0"/>
              </a:p>
              <a:p>
                <a:r>
                  <a:rPr lang="en-US" dirty="0"/>
                  <a:t>Investment is </a:t>
                </a:r>
                <a:br>
                  <a:rPr lang="en-US" dirty="0"/>
                </a:br>
                <a:r>
                  <a:rPr lang="en-US" dirty="0"/>
                  <a:t>proportional to output</a:t>
                </a:r>
                <a:br>
                  <a:rPr lang="en-US" dirty="0"/>
                </a:br>
                <a:r>
                  <a:rPr lang="en-US" dirty="0"/>
                  <a:t>not capital stock</a:t>
                </a:r>
              </a:p>
              <a:p>
                <a:r>
                  <a:rPr lang="en-US" dirty="0"/>
                  <a:t>When there is little </a:t>
                </a:r>
                <a:br>
                  <a:rPr lang="en-US" dirty="0"/>
                </a:br>
                <a:r>
                  <a:rPr lang="en-US" dirty="0"/>
                  <a:t>capital, it is very useful</a:t>
                </a:r>
              </a:p>
              <a:p>
                <a:endParaRPr lang="en-US" dirty="0"/>
              </a:p>
            </p:txBody>
          </p:sp>
        </mc:Choice>
        <mc:Fallback xmlns="">
          <p:sp>
            <p:nvSpPr>
              <p:cNvPr id="3" name="Content Placeholder 2">
                <a:extLst>
                  <a:ext uri="{FF2B5EF4-FFF2-40B4-BE49-F238E27FC236}">
                    <a16:creationId xmlns:a16="http://schemas.microsoft.com/office/drawing/2014/main" id="{C41A0018-421E-4E4C-7F08-17C3DF5985C5}"/>
                  </a:ext>
                </a:extLst>
              </p:cNvPr>
              <p:cNvSpPr>
                <a:spLocks noGrp="1" noRot="1" noChangeAspect="1" noMove="1" noResize="1" noEditPoints="1" noAdjustHandles="1" noChangeArrowheads="1" noChangeShapeType="1" noTextEdit="1"/>
              </p:cNvSpPr>
              <p:nvPr>
                <p:ph idx="1"/>
              </p:nvPr>
            </p:nvSpPr>
            <p:spPr>
              <a:xfrm>
                <a:off x="838200" y="1825625"/>
                <a:ext cx="10515600" cy="4743170"/>
              </a:xfrm>
              <a:blipFill>
                <a:blip r:embed="rId2"/>
                <a:stretch>
                  <a:fillRect l="-1086" t="-213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2550E77-9F46-1BE4-AEEE-8D016DEC2B6F}"/>
              </a:ext>
            </a:extLst>
          </p:cNvPr>
          <p:cNvPicPr>
            <a:picLocks noChangeAspect="1"/>
          </p:cNvPicPr>
          <p:nvPr/>
        </p:nvPicPr>
        <p:blipFill>
          <a:blip r:embed="rId3"/>
          <a:stretch>
            <a:fillRect/>
          </a:stretch>
        </p:blipFill>
        <p:spPr>
          <a:xfrm>
            <a:off x="4419600" y="712730"/>
            <a:ext cx="7772400" cy="5856064"/>
          </a:xfrm>
          <a:prstGeom prst="rect">
            <a:avLst/>
          </a:prstGeom>
        </p:spPr>
      </p:pic>
    </p:spTree>
    <p:extLst>
      <p:ext uri="{BB962C8B-B14F-4D97-AF65-F5344CB8AC3E}">
        <p14:creationId xmlns:p14="http://schemas.microsoft.com/office/powerpoint/2010/main" val="16716051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08F9E-882F-3A8E-9E28-59CEBC3F1CCD}"/>
              </a:ext>
            </a:extLst>
          </p:cNvPr>
          <p:cNvSpPr>
            <a:spLocks noGrp="1"/>
          </p:cNvSpPr>
          <p:nvPr>
            <p:ph type="title"/>
          </p:nvPr>
        </p:nvSpPr>
        <p:spPr/>
        <p:txBody>
          <a:bodyPr/>
          <a:lstStyle/>
          <a:p>
            <a:r>
              <a:rPr lang="en-US" dirty="0"/>
              <a:t>Mechanisms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41A0018-421E-4E4C-7F08-17C3DF5985C5}"/>
                  </a:ext>
                </a:extLst>
              </p:cNvPr>
              <p:cNvSpPr>
                <a:spLocks noGrp="1"/>
              </p:cNvSpPr>
              <p:nvPr>
                <p:ph idx="1"/>
              </p:nvPr>
            </p:nvSpPr>
            <p:spPr>
              <a:xfrm>
                <a:off x="838200" y="1825625"/>
                <a:ext cx="10515600" cy="4743170"/>
              </a:xfrm>
            </p:spPr>
            <p:txBody>
              <a:bodyPr>
                <a:normAutofit/>
              </a:bodyPr>
              <a:lstStyle/>
              <a:p>
                <a:r>
                  <a:rPr lang="en-US" dirty="0"/>
                  <a:t>What this implies</a:t>
                </a:r>
              </a:p>
              <a:p>
                <a14:m>
                  <m:oMath xmlns:m="http://schemas.openxmlformats.org/officeDocument/2006/math">
                    <m:r>
                      <a:rPr lang="en-US" b="0" i="1" smtClean="0">
                        <a:latin typeface="Cambria Math" panose="02040503050406030204" pitchFamily="18" charset="0"/>
                      </a:rPr>
                      <m:t>𝑠𝑓</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e>
                    </m:d>
                    <m:r>
                      <a:rPr lang="en-US" b="0" i="1" smtClean="0">
                        <a:latin typeface="Cambria Math" panose="02040503050406030204" pitchFamily="18" charset="0"/>
                      </a:rPr>
                      <m:t>&lt;</m:t>
                    </m:r>
                    <m:d>
                      <m:dPr>
                        <m:ctrlPr>
                          <a:rPr lang="en-US" b="0" i="1" smtClean="0">
                            <a:latin typeface="Cambria Math" panose="02040503050406030204" pitchFamily="18" charset="0"/>
                          </a:rPr>
                        </m:ctrlPr>
                      </m:dPr>
                      <m:e>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𝑘</m:t>
                    </m:r>
                  </m:oMath>
                </a14:m>
                <a:r>
                  <a:rPr lang="en-US" dirty="0"/>
                  <a:t> </a:t>
                </a:r>
                <a:br>
                  <a:rPr lang="en-US" dirty="0"/>
                </a:br>
                <a:r>
                  <a:rPr lang="en-US" dirty="0"/>
                  <a:t>means that capital</a:t>
                </a:r>
                <a:br>
                  <a:rPr lang="en-US" dirty="0"/>
                </a:br>
                <a:r>
                  <a:rPr lang="en-US" dirty="0"/>
                  <a:t>stock per worker is </a:t>
                </a:r>
                <a:br>
                  <a:rPr lang="en-US" dirty="0"/>
                </a:br>
                <a:r>
                  <a:rPr lang="en-US" dirty="0"/>
                  <a:t>shrinking</a:t>
                </a:r>
              </a:p>
              <a:p>
                <a:r>
                  <a:rPr lang="en-US" dirty="0"/>
                  <a:t>An economy with</a:t>
                </a:r>
                <a:br>
                  <a:rPr lang="en-US" dirty="0"/>
                </a:br>
                <a:r>
                  <a:rPr lang="en-US" dirty="0"/>
                  <a:t>sufficiently high </a:t>
                </a:r>
                <a14:m>
                  <m:oMath xmlns:m="http://schemas.openxmlformats.org/officeDocument/2006/math">
                    <m:r>
                      <a:rPr lang="en-US" b="0" i="1" smtClean="0">
                        <a:latin typeface="Cambria Math" panose="02040503050406030204" pitchFamily="18" charset="0"/>
                      </a:rPr>
                      <m:t>𝑘</m:t>
                    </m:r>
                  </m:oMath>
                </a14:m>
                <a:r>
                  <a:rPr lang="en-US" dirty="0"/>
                  <a:t> will</a:t>
                </a:r>
                <a:br>
                  <a:rPr lang="en-US" dirty="0"/>
                </a:br>
                <a:r>
                  <a:rPr lang="en-US" dirty="0"/>
                  <a:t>tend to deplete its</a:t>
                </a:r>
                <a:br>
                  <a:rPr lang="en-US" dirty="0"/>
                </a:br>
                <a:r>
                  <a:rPr lang="en-US" dirty="0"/>
                  <a:t>stock of capital</a:t>
                </a:r>
              </a:p>
              <a:p>
                <a:endParaRPr lang="en-US" b="0" dirty="0"/>
              </a:p>
            </p:txBody>
          </p:sp>
        </mc:Choice>
        <mc:Fallback>
          <p:sp>
            <p:nvSpPr>
              <p:cNvPr id="3" name="Content Placeholder 2">
                <a:extLst>
                  <a:ext uri="{FF2B5EF4-FFF2-40B4-BE49-F238E27FC236}">
                    <a16:creationId xmlns:a16="http://schemas.microsoft.com/office/drawing/2014/main" id="{C41A0018-421E-4E4C-7F08-17C3DF5985C5}"/>
                  </a:ext>
                </a:extLst>
              </p:cNvPr>
              <p:cNvSpPr>
                <a:spLocks noGrp="1" noRot="1" noChangeAspect="1" noMove="1" noResize="1" noEditPoints="1" noAdjustHandles="1" noChangeArrowheads="1" noChangeShapeType="1" noTextEdit="1"/>
              </p:cNvSpPr>
              <p:nvPr>
                <p:ph idx="1"/>
              </p:nvPr>
            </p:nvSpPr>
            <p:spPr>
              <a:xfrm>
                <a:off x="838200" y="1825625"/>
                <a:ext cx="10515600" cy="4743170"/>
              </a:xfrm>
              <a:blipFill>
                <a:blip r:embed="rId2"/>
                <a:stretch>
                  <a:fillRect l="-1086" t="-213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2550E77-9F46-1BE4-AEEE-8D016DEC2B6F}"/>
              </a:ext>
            </a:extLst>
          </p:cNvPr>
          <p:cNvPicPr>
            <a:picLocks noChangeAspect="1"/>
          </p:cNvPicPr>
          <p:nvPr/>
        </p:nvPicPr>
        <p:blipFill>
          <a:blip r:embed="rId3"/>
          <a:stretch>
            <a:fillRect/>
          </a:stretch>
        </p:blipFill>
        <p:spPr>
          <a:xfrm>
            <a:off x="4419600" y="712730"/>
            <a:ext cx="7772400" cy="5856064"/>
          </a:xfrm>
          <a:prstGeom prst="rect">
            <a:avLst/>
          </a:prstGeom>
        </p:spPr>
      </p:pic>
    </p:spTree>
    <p:extLst>
      <p:ext uri="{BB962C8B-B14F-4D97-AF65-F5344CB8AC3E}">
        <p14:creationId xmlns:p14="http://schemas.microsoft.com/office/powerpoint/2010/main" val="18670259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08F9E-882F-3A8E-9E28-59CEBC3F1CCD}"/>
              </a:ext>
            </a:extLst>
          </p:cNvPr>
          <p:cNvSpPr>
            <a:spLocks noGrp="1"/>
          </p:cNvSpPr>
          <p:nvPr>
            <p:ph type="title"/>
          </p:nvPr>
        </p:nvSpPr>
        <p:spPr/>
        <p:txBody>
          <a:bodyPr/>
          <a:lstStyle/>
          <a:p>
            <a:r>
              <a:rPr lang="en-US" dirty="0"/>
              <a:t>Mechanisms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1A0018-421E-4E4C-7F08-17C3DF5985C5}"/>
                  </a:ext>
                </a:extLst>
              </p:cNvPr>
              <p:cNvSpPr>
                <a:spLocks noGrp="1"/>
              </p:cNvSpPr>
              <p:nvPr>
                <p:ph idx="1"/>
              </p:nvPr>
            </p:nvSpPr>
            <p:spPr>
              <a:xfrm>
                <a:off x="838200" y="1825625"/>
                <a:ext cx="10515600" cy="4743170"/>
              </a:xfrm>
            </p:spPr>
            <p:txBody>
              <a:bodyPr>
                <a:normAutofit lnSpcReduction="10000"/>
              </a:bodyPr>
              <a:lstStyle/>
              <a:p>
                <a:r>
                  <a:rPr lang="en-US" dirty="0"/>
                  <a:t>Why?</a:t>
                </a:r>
              </a:p>
              <a:p>
                <a14:m>
                  <m:oMath xmlns:m="http://schemas.openxmlformats.org/officeDocument/2006/math">
                    <m:r>
                      <a:rPr lang="en-US" b="0" i="1" smtClean="0">
                        <a:latin typeface="Cambria Math" panose="02040503050406030204" pitchFamily="18" charset="0"/>
                      </a:rPr>
                      <m:t>𝑠𝑓</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e>
                    </m:d>
                    <m:r>
                      <a:rPr lang="en-US" b="0" i="1" smtClean="0">
                        <a:latin typeface="Cambria Math" panose="02040503050406030204" pitchFamily="18" charset="0"/>
                      </a:rPr>
                      <m:t>&lt;</m:t>
                    </m:r>
                    <m:d>
                      <m:dPr>
                        <m:ctrlPr>
                          <a:rPr lang="en-US" b="0" i="1" smtClean="0">
                            <a:latin typeface="Cambria Math" panose="02040503050406030204" pitchFamily="18" charset="0"/>
                          </a:rPr>
                        </m:ctrlPr>
                      </m:dPr>
                      <m:e>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𝑘</m:t>
                    </m:r>
                  </m:oMath>
                </a14:m>
                <a:r>
                  <a:rPr lang="en-US" dirty="0"/>
                  <a:t> </a:t>
                </a:r>
              </a:p>
              <a:p>
                <a:r>
                  <a:rPr lang="en-US" dirty="0"/>
                  <a:t>Depreciation and </a:t>
                </a:r>
                <a:br>
                  <a:rPr lang="en-US" dirty="0"/>
                </a:br>
                <a:r>
                  <a:rPr lang="en-US" dirty="0"/>
                  <a:t>dilution (through </a:t>
                </a:r>
                <a14:m>
                  <m:oMath xmlns:m="http://schemas.openxmlformats.org/officeDocument/2006/math">
                    <m:r>
                      <a:rPr lang="en-US" b="0" i="1" smtClean="0">
                        <a:latin typeface="Cambria Math" panose="02040503050406030204" pitchFamily="18" charset="0"/>
                      </a:rPr>
                      <m:t>𝑛</m:t>
                    </m:r>
                  </m:oMath>
                </a14:m>
                <a:r>
                  <a:rPr lang="en-US" dirty="0"/>
                  <a:t>)</a:t>
                </a:r>
                <a:br>
                  <a:rPr lang="en-US" dirty="0"/>
                </a:br>
                <a:r>
                  <a:rPr lang="en-US" dirty="0"/>
                  <a:t>is just proportional</a:t>
                </a:r>
              </a:p>
              <a:p>
                <a:r>
                  <a:rPr lang="en-US" dirty="0"/>
                  <a:t>The more capital you</a:t>
                </a:r>
                <a:br>
                  <a:rPr lang="en-US" dirty="0"/>
                </a:br>
                <a:r>
                  <a:rPr lang="en-US" dirty="0"/>
                  <a:t>have, the more </a:t>
                </a:r>
                <a:br>
                  <a:rPr lang="en-US" dirty="0"/>
                </a:br>
                <a:r>
                  <a:rPr lang="en-US" dirty="0"/>
                  <a:t>depreciation you have</a:t>
                </a:r>
              </a:p>
              <a:p>
                <a:r>
                  <a:rPr lang="en-US" dirty="0"/>
                  <a:t>When there is a lot of</a:t>
                </a:r>
                <a:br>
                  <a:rPr lang="en-US" dirty="0"/>
                </a:br>
                <a:r>
                  <a:rPr lang="en-US" dirty="0"/>
                  <a:t>capital, it is very </a:t>
                </a:r>
                <a:br>
                  <a:rPr lang="en-US" dirty="0"/>
                </a:br>
                <a:r>
                  <a:rPr lang="en-US" dirty="0"/>
                  <a:t>useless</a:t>
                </a:r>
              </a:p>
              <a:p>
                <a:endParaRPr lang="en-US" dirty="0"/>
              </a:p>
              <a:p>
                <a:endParaRPr lang="en-US" b="0" dirty="0"/>
              </a:p>
            </p:txBody>
          </p:sp>
        </mc:Choice>
        <mc:Fallback xmlns="">
          <p:sp>
            <p:nvSpPr>
              <p:cNvPr id="3" name="Content Placeholder 2">
                <a:extLst>
                  <a:ext uri="{FF2B5EF4-FFF2-40B4-BE49-F238E27FC236}">
                    <a16:creationId xmlns:a16="http://schemas.microsoft.com/office/drawing/2014/main" id="{C41A0018-421E-4E4C-7F08-17C3DF5985C5}"/>
                  </a:ext>
                </a:extLst>
              </p:cNvPr>
              <p:cNvSpPr>
                <a:spLocks noGrp="1" noRot="1" noChangeAspect="1" noMove="1" noResize="1" noEditPoints="1" noAdjustHandles="1" noChangeArrowheads="1" noChangeShapeType="1" noTextEdit="1"/>
              </p:cNvSpPr>
              <p:nvPr>
                <p:ph idx="1"/>
              </p:nvPr>
            </p:nvSpPr>
            <p:spPr>
              <a:xfrm>
                <a:off x="838200" y="1825625"/>
                <a:ext cx="10515600" cy="4743170"/>
              </a:xfrm>
              <a:blipFill>
                <a:blip r:embed="rId2"/>
                <a:stretch>
                  <a:fillRect l="-1086" t="-293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2550E77-9F46-1BE4-AEEE-8D016DEC2B6F}"/>
              </a:ext>
            </a:extLst>
          </p:cNvPr>
          <p:cNvPicPr>
            <a:picLocks noChangeAspect="1"/>
          </p:cNvPicPr>
          <p:nvPr/>
        </p:nvPicPr>
        <p:blipFill>
          <a:blip r:embed="rId3"/>
          <a:stretch>
            <a:fillRect/>
          </a:stretch>
        </p:blipFill>
        <p:spPr>
          <a:xfrm>
            <a:off x="4419600" y="712730"/>
            <a:ext cx="7772400" cy="5856064"/>
          </a:xfrm>
          <a:prstGeom prst="rect">
            <a:avLst/>
          </a:prstGeom>
        </p:spPr>
      </p:pic>
    </p:spTree>
    <p:extLst>
      <p:ext uri="{BB962C8B-B14F-4D97-AF65-F5344CB8AC3E}">
        <p14:creationId xmlns:p14="http://schemas.microsoft.com/office/powerpoint/2010/main" val="34050811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08F9E-882F-3A8E-9E28-59CEBC3F1CCD}"/>
              </a:ext>
            </a:extLst>
          </p:cNvPr>
          <p:cNvSpPr>
            <a:spLocks noGrp="1"/>
          </p:cNvSpPr>
          <p:nvPr>
            <p:ph type="title"/>
          </p:nvPr>
        </p:nvSpPr>
        <p:spPr/>
        <p:txBody>
          <a:bodyPr/>
          <a:lstStyle/>
          <a:p>
            <a:r>
              <a:rPr lang="en-US" dirty="0"/>
              <a:t>Mechanisms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1A0018-421E-4E4C-7F08-17C3DF5985C5}"/>
                  </a:ext>
                </a:extLst>
              </p:cNvPr>
              <p:cNvSpPr>
                <a:spLocks noGrp="1"/>
              </p:cNvSpPr>
              <p:nvPr>
                <p:ph idx="1"/>
              </p:nvPr>
            </p:nvSpPr>
            <p:spPr>
              <a:xfrm>
                <a:off x="838200" y="1825625"/>
                <a:ext cx="10515600" cy="4743170"/>
              </a:xfrm>
            </p:spPr>
            <p:txBody>
              <a:bodyPr>
                <a:normAutofit lnSpcReduction="10000"/>
              </a:bodyPr>
              <a:lstStyle/>
              <a:p>
                <a:r>
                  <a:rPr lang="en-US" dirty="0"/>
                  <a:t>Steady State: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𝑠𝑠</m:t>
                        </m:r>
                      </m:sub>
                    </m:sSub>
                  </m:oMath>
                </a14:m>
                <a:r>
                  <a:rPr lang="en-US" dirty="0"/>
                  <a:t> </a:t>
                </a:r>
              </a:p>
              <a:p>
                <a:r>
                  <a:rPr lang="en-US" dirty="0"/>
                  <a:t>If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𝑠𝑠</m:t>
                        </m:r>
                      </m:sub>
                    </m:sSub>
                  </m:oMath>
                </a14:m>
                <a:r>
                  <a:rPr lang="en-US" dirty="0"/>
                  <a:t> the capital</a:t>
                </a:r>
                <a:br>
                  <a:rPr lang="en-US" dirty="0"/>
                </a:br>
                <a:r>
                  <a:rPr lang="en-US" dirty="0"/>
                  <a:t>stock per work will </a:t>
                </a:r>
                <a:br>
                  <a:rPr lang="en-US" dirty="0"/>
                </a:br>
                <a:r>
                  <a:rPr lang="en-US" dirty="0"/>
                  <a:t>remain constant from</a:t>
                </a:r>
                <a:br>
                  <a:rPr lang="en-US" dirty="0"/>
                </a:br>
                <a:r>
                  <a:rPr lang="en-US" dirty="0"/>
                  <a:t>one period to the next</a:t>
                </a:r>
              </a:p>
              <a:p>
                <a:r>
                  <a:rPr lang="en-US" dirty="0"/>
                  <a:t>The point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𝑠𝑠</m:t>
                        </m:r>
                      </m:sub>
                    </m:sSub>
                  </m:oMath>
                </a14:m>
                <a:r>
                  <a:rPr lang="en-US" dirty="0"/>
                  <a:t> is the</a:t>
                </a:r>
                <a:br>
                  <a:rPr lang="en-US" dirty="0"/>
                </a:br>
                <a:r>
                  <a:rPr lang="en-US" dirty="0"/>
                  <a:t>level of capital per</a:t>
                </a:r>
                <a:br>
                  <a:rPr lang="en-US" dirty="0"/>
                </a:br>
                <a:r>
                  <a:rPr lang="en-US" dirty="0"/>
                  <a:t>worker where the two</a:t>
                </a:r>
                <a:br>
                  <a:rPr lang="en-US" dirty="0"/>
                </a:br>
                <a:r>
                  <a:rPr lang="en-US" dirty="0"/>
                  <a:t>forces of depreciation </a:t>
                </a:r>
                <a:br>
                  <a:rPr lang="en-US" dirty="0"/>
                </a:br>
                <a:r>
                  <a:rPr lang="en-US" dirty="0"/>
                  <a:t>(and pop growth) and </a:t>
                </a:r>
                <a:br>
                  <a:rPr lang="en-US" dirty="0"/>
                </a:br>
                <a:r>
                  <a:rPr lang="en-US" dirty="0"/>
                  <a:t>investment are exactly</a:t>
                </a:r>
                <a:br>
                  <a:rPr lang="en-US" dirty="0"/>
                </a:br>
                <a:r>
                  <a:rPr lang="en-US" dirty="0"/>
                  <a:t>equal</a:t>
                </a:r>
              </a:p>
              <a:p>
                <a:endParaRPr lang="en-US" dirty="0"/>
              </a:p>
              <a:p>
                <a:endParaRPr lang="en-US" b="0" dirty="0"/>
              </a:p>
            </p:txBody>
          </p:sp>
        </mc:Choice>
        <mc:Fallback xmlns="">
          <p:sp>
            <p:nvSpPr>
              <p:cNvPr id="3" name="Content Placeholder 2">
                <a:extLst>
                  <a:ext uri="{FF2B5EF4-FFF2-40B4-BE49-F238E27FC236}">
                    <a16:creationId xmlns:a16="http://schemas.microsoft.com/office/drawing/2014/main" id="{C41A0018-421E-4E4C-7F08-17C3DF5985C5}"/>
                  </a:ext>
                </a:extLst>
              </p:cNvPr>
              <p:cNvSpPr>
                <a:spLocks noGrp="1" noRot="1" noChangeAspect="1" noMove="1" noResize="1" noEditPoints="1" noAdjustHandles="1" noChangeArrowheads="1" noChangeShapeType="1" noTextEdit="1"/>
              </p:cNvSpPr>
              <p:nvPr>
                <p:ph idx="1"/>
              </p:nvPr>
            </p:nvSpPr>
            <p:spPr>
              <a:xfrm>
                <a:off x="838200" y="1825625"/>
                <a:ext cx="10515600" cy="4743170"/>
              </a:xfrm>
              <a:blipFill>
                <a:blip r:embed="rId2"/>
                <a:stretch>
                  <a:fillRect l="-1086" t="-293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2550E77-9F46-1BE4-AEEE-8D016DEC2B6F}"/>
              </a:ext>
            </a:extLst>
          </p:cNvPr>
          <p:cNvPicPr>
            <a:picLocks noChangeAspect="1"/>
          </p:cNvPicPr>
          <p:nvPr/>
        </p:nvPicPr>
        <p:blipFill>
          <a:blip r:embed="rId3"/>
          <a:stretch>
            <a:fillRect/>
          </a:stretch>
        </p:blipFill>
        <p:spPr>
          <a:xfrm>
            <a:off x="4419600" y="712730"/>
            <a:ext cx="7772400" cy="5856064"/>
          </a:xfrm>
          <a:prstGeom prst="rect">
            <a:avLst/>
          </a:prstGeom>
        </p:spPr>
      </p:pic>
    </p:spTree>
    <p:extLst>
      <p:ext uri="{BB962C8B-B14F-4D97-AF65-F5344CB8AC3E}">
        <p14:creationId xmlns:p14="http://schemas.microsoft.com/office/powerpoint/2010/main" val="25037138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E237F-9B37-D2B3-E2E4-B472A88F9E58}"/>
              </a:ext>
            </a:extLst>
          </p:cNvPr>
          <p:cNvSpPr>
            <a:spLocks noGrp="1"/>
          </p:cNvSpPr>
          <p:nvPr>
            <p:ph type="title"/>
          </p:nvPr>
        </p:nvSpPr>
        <p:spPr/>
        <p:txBody>
          <a:bodyPr/>
          <a:lstStyle/>
          <a:p>
            <a:r>
              <a:rPr lang="en-US" dirty="0"/>
              <a:t>Mechanisms: Dynamics of Capital per Worker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DBA2DF3-33E0-8193-3C05-83276F4041F5}"/>
                  </a:ext>
                </a:extLst>
              </p:cNvPr>
              <p:cNvSpPr>
                <a:spLocks noGrp="1"/>
              </p:cNvSpPr>
              <p:nvPr>
                <p:ph idx="1"/>
              </p:nvPr>
            </p:nvSpPr>
            <p:spPr/>
            <p:txBody>
              <a:bodyPr>
                <a:normAutofit fontScale="92500" lnSpcReduction="10000"/>
              </a:bodyPr>
              <a:lstStyle/>
              <a:p>
                <a:r>
                  <a:rPr lang="en-US" dirty="0"/>
                  <a:t>At the steady state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𝑠𝑠</m:t>
                        </m:r>
                      </m:sub>
                    </m:sSub>
                  </m:oMath>
                </a14:m>
                <a:r>
                  <a:rPr lang="en-US" dirty="0"/>
                  <a:t>, output per capita will remain at its steady state level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𝑠𝑠</m:t>
                        </m:r>
                      </m:sub>
                    </m:sSub>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𝑠𝑠</m:t>
                        </m:r>
                      </m:sub>
                    </m:sSub>
                    <m:r>
                      <a:rPr lang="en-US" b="0" i="1" smtClean="0">
                        <a:latin typeface="Cambria Math" panose="02040503050406030204" pitchFamily="18" charset="0"/>
                      </a:rPr>
                      <m:t>)</m:t>
                    </m:r>
                  </m:oMath>
                </a14:m>
                <a:endParaRPr lang="en-US" dirty="0"/>
              </a:p>
              <a:p>
                <a:r>
                  <a:rPr lang="en-US" dirty="0"/>
                  <a:t>Converging to the steady state</a:t>
                </a:r>
              </a:p>
              <a:p>
                <a:pPr lvl="1"/>
                <a:r>
                  <a:rPr lang="en-US" dirty="0"/>
                  <a:t>When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𝑠𝑠</m:t>
                        </m:r>
                      </m:sub>
                    </m:sSub>
                  </m:oMath>
                </a14:m>
                <a:r>
                  <a:rPr lang="en-US" dirty="0"/>
                  <a:t>, we have </a:t>
                </a:r>
                <a14:m>
                  <m:oMath xmlns:m="http://schemas.openxmlformats.org/officeDocument/2006/math">
                    <m:r>
                      <a:rPr lang="en-US" b="0" i="1" smtClean="0">
                        <a:latin typeface="Cambria Math" panose="02040503050406030204" pitchFamily="18" charset="0"/>
                      </a:rPr>
                      <m:t>𝑠𝑓</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e>
                    </m:d>
                    <m:r>
                      <a:rPr lang="en-US" b="0" i="1" smtClean="0">
                        <a:latin typeface="Cambria Math" panose="02040503050406030204" pitchFamily="18" charset="0"/>
                      </a:rPr>
                      <m:t>&gt;</m:t>
                    </m:r>
                    <m:d>
                      <m:dPr>
                        <m:ctrlPr>
                          <a:rPr lang="en-US" b="0" i="1" smtClean="0">
                            <a:latin typeface="Cambria Math" panose="02040503050406030204" pitchFamily="18" charset="0"/>
                          </a:rPr>
                        </m:ctrlPr>
                      </m:dPr>
                      <m:e>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𝑘</m:t>
                    </m:r>
                  </m:oMath>
                </a14:m>
                <a:r>
                  <a:rPr lang="en-US" dirty="0"/>
                  <a:t>, so </a:t>
                </a:r>
                <a14:m>
                  <m:oMath xmlns:m="http://schemas.openxmlformats.org/officeDocument/2006/math">
                    <m:r>
                      <a:rPr lang="en-US" b="0" i="1" smtClean="0">
                        <a:latin typeface="Cambria Math" panose="02040503050406030204" pitchFamily="18" charset="0"/>
                      </a:rPr>
                      <m:t>𝑘</m:t>
                    </m:r>
                  </m:oMath>
                </a14:m>
                <a:r>
                  <a:rPr lang="en-US" dirty="0"/>
                  <a:t> grows</a:t>
                </a:r>
              </a:p>
              <a:p>
                <a:pPr lvl="1"/>
                <a:r>
                  <a:rPr lang="en-US" dirty="0"/>
                  <a:t>When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𝑠𝑠</m:t>
                        </m:r>
                      </m:sub>
                    </m:sSub>
                  </m:oMath>
                </a14:m>
                <a:r>
                  <a:rPr lang="en-US" dirty="0"/>
                  <a:t>, we have </a:t>
                </a:r>
                <a14:m>
                  <m:oMath xmlns:m="http://schemas.openxmlformats.org/officeDocument/2006/math">
                    <m:r>
                      <a:rPr lang="en-US" b="0" i="1" smtClean="0">
                        <a:latin typeface="Cambria Math" panose="02040503050406030204" pitchFamily="18" charset="0"/>
                      </a:rPr>
                      <m:t>𝑠𝑓</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e>
                    </m:d>
                    <m:r>
                      <a:rPr lang="en-US" b="0" i="1" smtClean="0">
                        <a:latin typeface="Cambria Math" panose="02040503050406030204" pitchFamily="18" charset="0"/>
                      </a:rPr>
                      <m:t>&lt;</m:t>
                    </m:r>
                    <m:d>
                      <m:dPr>
                        <m:ctrlPr>
                          <a:rPr lang="en-US" b="0" i="1" smtClean="0">
                            <a:latin typeface="Cambria Math" panose="02040503050406030204" pitchFamily="18" charset="0"/>
                          </a:rPr>
                        </m:ctrlPr>
                      </m:dPr>
                      <m:e>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𝑘</m:t>
                    </m:r>
                  </m:oMath>
                </a14:m>
                <a:r>
                  <a:rPr lang="en-US" dirty="0"/>
                  <a:t>, so </a:t>
                </a:r>
                <a14:m>
                  <m:oMath xmlns:m="http://schemas.openxmlformats.org/officeDocument/2006/math">
                    <m:r>
                      <a:rPr lang="en-US" b="0" i="1" smtClean="0">
                        <a:latin typeface="Cambria Math" panose="02040503050406030204" pitchFamily="18" charset="0"/>
                      </a:rPr>
                      <m:t>𝑘</m:t>
                    </m:r>
                  </m:oMath>
                </a14:m>
                <a:r>
                  <a:rPr lang="en-US" dirty="0"/>
                  <a:t> shrinks</a:t>
                </a:r>
              </a:p>
              <a:p>
                <a:r>
                  <a:rPr lang="en-US" dirty="0"/>
                  <a:t>In the very long run, </a:t>
                </a:r>
              </a:p>
              <a:p>
                <a:pPr lvl="1"/>
                <a:r>
                  <a:rPr lang="en-US" dirty="0"/>
                  <a:t>Economic growth occurs when capital accumulates</a:t>
                </a:r>
              </a:p>
              <a:p>
                <a:pPr lvl="1"/>
                <a14:m>
                  <m:oMath xmlns:m="http://schemas.openxmlformats.org/officeDocument/2006/math">
                    <m:r>
                      <a:rPr lang="en-US" b="0" i="1" smtClean="0">
                        <a:latin typeface="Cambria Math" panose="02040503050406030204" pitchFamily="18" charset="0"/>
                      </a:rPr>
                      <m:t>𝑘</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 converge to their steady states</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lim</m:t>
                            </m:r>
                          </m:e>
                          <m:lim>
                            <m:r>
                              <a:rPr lang="en-US" b="0" i="1" smtClean="0">
                                <a:latin typeface="Cambria Math" panose="02040503050406030204" pitchFamily="18" charset="0"/>
                              </a:rPr>
                              <m:t>𝑡</m:t>
                            </m:r>
                            <m:r>
                              <a:rPr lang="en-US" b="0" i="1" smtClean="0">
                                <a:latin typeface="Cambria Math" panose="02040503050406030204" pitchFamily="18" charset="0"/>
                              </a:rPr>
                              <m:t>→∞</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𝑠𝑠</m:t>
                            </m:r>
                          </m:sub>
                        </m:sSub>
                      </m:e>
                    </m:func>
                  </m:oMath>
                </a14:m>
                <a:endParaRPr lang="en-US" dirty="0"/>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lim</m:t>
                            </m:r>
                          </m:e>
                          <m:lim>
                            <m:r>
                              <a:rPr lang="en-US" b="0" i="1" smtClean="0">
                                <a:latin typeface="Cambria Math" panose="02040503050406030204" pitchFamily="18" charset="0"/>
                              </a:rPr>
                              <m:t>𝑡</m:t>
                            </m:r>
                            <m:r>
                              <a:rPr lang="en-US" b="0" i="1" smtClean="0">
                                <a:latin typeface="Cambria Math" panose="02040503050406030204" pitchFamily="18" charset="0"/>
                              </a:rPr>
                              <m:t>→∞</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𝑠𝑠</m:t>
                                </m:r>
                              </m:sub>
                            </m:sSub>
                          </m:e>
                        </m:d>
                      </m:e>
                    </m:func>
                  </m:oMath>
                </a14:m>
                <a:endParaRPr lang="en-US" dirty="0"/>
              </a:p>
              <a:p>
                <a:pPr lvl="1"/>
                <a:r>
                  <a:rPr lang="en-US" b="1" dirty="0"/>
                  <a:t>The rate of growth of GDP per capita slows down to zero</a:t>
                </a:r>
              </a:p>
            </p:txBody>
          </p:sp>
        </mc:Choice>
        <mc:Fallback>
          <p:sp>
            <p:nvSpPr>
              <p:cNvPr id="3" name="Content Placeholder 2">
                <a:extLst>
                  <a:ext uri="{FF2B5EF4-FFF2-40B4-BE49-F238E27FC236}">
                    <a16:creationId xmlns:a16="http://schemas.microsoft.com/office/drawing/2014/main" id="{CDBA2DF3-33E0-8193-3C05-83276F4041F5}"/>
                  </a:ext>
                </a:extLst>
              </p:cNvPr>
              <p:cNvSpPr>
                <a:spLocks noGrp="1" noRot="1" noChangeAspect="1" noMove="1" noResize="1" noEditPoints="1" noAdjustHandles="1" noChangeArrowheads="1" noChangeShapeType="1" noTextEdit="1"/>
              </p:cNvSpPr>
              <p:nvPr>
                <p:ph idx="1"/>
              </p:nvPr>
            </p:nvSpPr>
            <p:spPr>
              <a:blipFill>
                <a:blip r:embed="rId2"/>
                <a:stretch>
                  <a:fillRect l="-965" t="-2616" r="-1568"/>
                </a:stretch>
              </a:blipFill>
            </p:spPr>
            <p:txBody>
              <a:bodyPr/>
              <a:lstStyle/>
              <a:p>
                <a:r>
                  <a:rPr lang="en-US">
                    <a:noFill/>
                  </a:rPr>
                  <a:t> </a:t>
                </a:r>
              </a:p>
            </p:txBody>
          </p:sp>
        </mc:Fallback>
      </mc:AlternateContent>
    </p:spTree>
    <p:extLst>
      <p:ext uri="{BB962C8B-B14F-4D97-AF65-F5344CB8AC3E}">
        <p14:creationId xmlns:p14="http://schemas.microsoft.com/office/powerpoint/2010/main" val="16785676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E237F-9B37-D2B3-E2E4-B472A88F9E58}"/>
              </a:ext>
            </a:extLst>
          </p:cNvPr>
          <p:cNvSpPr>
            <a:spLocks noGrp="1"/>
          </p:cNvSpPr>
          <p:nvPr>
            <p:ph type="title"/>
          </p:nvPr>
        </p:nvSpPr>
        <p:spPr/>
        <p:txBody>
          <a:bodyPr/>
          <a:lstStyle/>
          <a:p>
            <a:r>
              <a:rPr lang="en-US" dirty="0"/>
              <a:t>Mechanisms: Dynamics of Capital per Worker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BA2DF3-33E0-8193-3C05-83276F4041F5}"/>
                  </a:ext>
                </a:extLst>
              </p:cNvPr>
              <p:cNvSpPr>
                <a:spLocks noGrp="1"/>
              </p:cNvSpPr>
              <p:nvPr>
                <p:ph idx="1"/>
              </p:nvPr>
            </p:nvSpPr>
            <p:spPr>
              <a:xfrm>
                <a:off x="838200" y="1825624"/>
                <a:ext cx="10515600" cy="4776881"/>
              </a:xfrm>
            </p:spPr>
            <p:txBody>
              <a:bodyPr>
                <a:normAutofit lnSpcReduction="10000"/>
              </a:bodyPr>
              <a:lstStyle/>
              <a:p>
                <a:r>
                  <a:rPr lang="en-US" dirty="0"/>
                  <a:t>Just because GDP per capita is not growing doesn’t mean GDP isn’t growing</a:t>
                </a:r>
              </a:p>
              <a:p>
                <a:pPr lvl="1"/>
                <a14:m>
                  <m:oMath xmlns:m="http://schemas.openxmlformats.org/officeDocument/2006/math">
                    <m:r>
                      <a:rPr lang="en-US" b="0" i="1" smtClean="0">
                        <a:latin typeface="Cambria Math" panose="02040503050406030204" pitchFamily="18" charset="0"/>
                      </a:rPr>
                      <m:t>𝐿</m:t>
                    </m:r>
                  </m:oMath>
                </a14:m>
                <a:r>
                  <a:rPr lang="en-US" dirty="0"/>
                  <a:t> is growing, which mean </a:t>
                </a: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𝑘𝐿</m:t>
                    </m:r>
                  </m:oMath>
                </a14:m>
                <a:r>
                  <a:rPr lang="en-US" dirty="0"/>
                  <a:t> and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𝑦𝐿</m:t>
                    </m:r>
                  </m:oMath>
                </a14:m>
                <a:r>
                  <a:rPr lang="en-US" dirty="0"/>
                  <a:t> is growing</a:t>
                </a:r>
              </a:p>
              <a:p>
                <a:pPr lvl="1"/>
                <a:r>
                  <a:rPr lang="en-US" dirty="0"/>
                  <a:t>GDP and capital stock are growing at a rate to keep up with population growth</a:t>
                </a:r>
              </a:p>
              <a:p>
                <a:pPr lvl="1"/>
                <a:r>
                  <a:rPr lang="en-US" dirty="0"/>
                  <a:t>GDP per capita and capital stock per worker </a:t>
                </a:r>
                <a:r>
                  <a:rPr lang="en-US" b="1" dirty="0"/>
                  <a:t>is not growing</a:t>
                </a:r>
              </a:p>
              <a:p>
                <a:r>
                  <a:rPr lang="en-US" dirty="0"/>
                  <a:t>Mathematically</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𝑘</m:t>
                        </m:r>
                      </m:e>
                      <m:sub>
                        <m:r>
                          <a:rPr lang="en-US" b="0" i="1" smtClean="0">
                            <a:latin typeface="Cambria Math" panose="02040503050406030204" pitchFamily="18" charset="0"/>
                          </a:rPr>
                          <m:t>𝑡</m:t>
                        </m:r>
                      </m:sub>
                      <m:sup>
                        <m:r>
                          <a:rPr lang="en-US" b="0" i="1" smtClean="0">
                            <a:latin typeface="Cambria Math" panose="02040503050406030204" pitchFamily="18" charset="0"/>
                          </a:rPr>
                          <m:t>𝛼</m:t>
                        </m:r>
                      </m:sup>
                    </m:sSubSup>
                  </m:oMath>
                </a14:m>
                <a:endParaRPr lang="en-US" dirty="0"/>
              </a:p>
              <a:p>
                <a:pPr lvl="1"/>
                <a14:m>
                  <m:oMath xmlns:m="http://schemas.openxmlformats.org/officeDocument/2006/math">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𝑠</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𝑘</m:t>
                            </m:r>
                          </m:e>
                          <m:sub>
                            <m:r>
                              <a:rPr lang="en-US" b="0" i="1" smtClean="0">
                                <a:latin typeface="Cambria Math" panose="02040503050406030204" pitchFamily="18" charset="0"/>
                              </a:rPr>
                              <m:t>𝑡</m:t>
                            </m:r>
                          </m:sub>
                          <m:sup>
                            <m:r>
                              <a:rPr lang="en-US" b="0" i="1" smtClean="0">
                                <a:latin typeface="Cambria Math" panose="02040503050406030204" pitchFamily="18" charset="0"/>
                              </a:rPr>
                              <m:t>𝛼</m:t>
                            </m:r>
                          </m:sup>
                        </m:sSubSup>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𝑛</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m:t>
                            </m:r>
                          </m:sub>
                        </m:sSub>
                      </m:num>
                      <m:den>
                        <m:r>
                          <a:rPr lang="en-US" b="0" i="1" smtClean="0">
                            <a:latin typeface="Cambria Math" panose="02040503050406030204" pitchFamily="18" charset="0"/>
                          </a:rPr>
                          <m:t>1+</m:t>
                        </m:r>
                        <m:r>
                          <a:rPr lang="en-US" b="0" i="1" smtClean="0">
                            <a:latin typeface="Cambria Math" panose="02040503050406030204" pitchFamily="18" charset="0"/>
                          </a:rPr>
                          <m:t>𝑛</m:t>
                        </m:r>
                      </m:den>
                    </m:f>
                    <m:r>
                      <a:rPr lang="en-US" b="0" i="1" smtClean="0">
                        <a:latin typeface="Cambria Math" panose="02040503050406030204" pitchFamily="18" charset="0"/>
                      </a:rPr>
                      <m:t>=0</m:t>
                    </m:r>
                  </m:oMath>
                </a14:m>
                <a:r>
                  <a:rPr lang="en-US" dirty="0"/>
                  <a:t> at steady state</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𝑠𝑠</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𝑠</m:t>
                                </m:r>
                              </m:num>
                              <m:den>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𝑛</m:t>
                                </m:r>
                              </m:den>
                            </m:f>
                          </m:e>
                        </m:d>
                      </m:e>
                      <m:sup>
                        <m:f>
                          <m:fPr>
                            <m:ctrlPr>
                              <a:rPr lang="en-US" b="0" i="1" smtClean="0">
                                <a:latin typeface="Cambria Math" panose="02040503050406030204" pitchFamily="18" charset="0"/>
                              </a:rPr>
                            </m:ctrlPr>
                          </m:fPr>
                          <m:num>
                            <m:r>
                              <a:rPr lang="en-US" b="0" i="1" smtClean="0">
                                <a:latin typeface="Cambria Math" panose="02040503050406030204" pitchFamily="18" charset="0"/>
                              </a:rPr>
                              <m:t>𝛼</m:t>
                            </m:r>
                          </m:num>
                          <m:den>
                            <m:r>
                              <a:rPr lang="en-US" b="0" i="1" smtClean="0">
                                <a:latin typeface="Cambria Math" panose="02040503050406030204" pitchFamily="18" charset="0"/>
                              </a:rPr>
                              <m:t>1−</m:t>
                            </m:r>
                            <m:r>
                              <a:rPr lang="en-US" b="0" i="1" smtClean="0">
                                <a:latin typeface="Cambria Math" panose="02040503050406030204" pitchFamily="18" charset="0"/>
                              </a:rPr>
                              <m:t>𝛼</m:t>
                            </m:r>
                          </m:den>
                        </m:f>
                      </m:sup>
                    </m:sSup>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𝑠𝑠</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𝑠</m:t>
                                </m:r>
                              </m:num>
                              <m:den>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𝑛</m:t>
                                </m:r>
                              </m:den>
                            </m:f>
                          </m:e>
                        </m:d>
                      </m:e>
                      <m:sup>
                        <m:f>
                          <m:fPr>
                            <m:ctrlPr>
                              <a:rPr lang="en-US" b="0" i="1" smtClean="0">
                                <a:latin typeface="Cambria Math" panose="02040503050406030204" pitchFamily="18" charset="0"/>
                              </a:rPr>
                            </m:ctrlPr>
                          </m:fPr>
                          <m:num>
                            <m:r>
                              <a:rPr lang="en-US" b="0" i="1" smtClean="0">
                                <a:latin typeface="Cambria Math" panose="02040503050406030204" pitchFamily="18" charset="0"/>
                              </a:rPr>
                              <m:t>𝛼</m:t>
                            </m:r>
                          </m:num>
                          <m:den>
                            <m:r>
                              <a:rPr lang="en-US" b="0" i="1" smtClean="0">
                                <a:latin typeface="Cambria Math" panose="02040503050406030204" pitchFamily="18" charset="0"/>
                              </a:rPr>
                              <m:t>1−</m:t>
                            </m:r>
                            <m:r>
                              <a:rPr lang="en-US" b="0" i="1" smtClean="0">
                                <a:latin typeface="Cambria Math" panose="02040503050406030204" pitchFamily="18" charset="0"/>
                              </a:rPr>
                              <m:t>𝛼</m:t>
                            </m:r>
                          </m:den>
                        </m:f>
                      </m:sup>
                    </m:sSup>
                  </m:oMath>
                </a14:m>
                <a:endParaRPr lang="en-US" dirty="0"/>
              </a:p>
              <a:p>
                <a:pPr lvl="1"/>
                <a:r>
                  <a:rPr lang="en-US" dirty="0"/>
                  <a:t>Steady state is a function of </a:t>
                </a:r>
                <a14:m>
                  <m:oMath xmlns:m="http://schemas.openxmlformats.org/officeDocument/2006/math">
                    <m:r>
                      <a:rPr lang="en-US" b="0" i="1" smtClean="0">
                        <a:latin typeface="Cambria Math" panose="02040503050406030204" pitchFamily="18" charset="0"/>
                      </a:rPr>
                      <m:t>𝑠</m:t>
                    </m:r>
                    <m:r>
                      <a:rPr lang="en-US" b="0" i="0" smtClean="0">
                        <a:latin typeface="Cambria Math" panose="02040503050406030204" pitchFamily="18" charset="0"/>
                      </a:rPr>
                      <m:t>, </m:t>
                    </m:r>
                    <m:r>
                      <a:rPr lang="en-US" b="0" i="1" smtClean="0">
                        <a:latin typeface="Cambria Math" panose="02040503050406030204" pitchFamily="18" charset="0"/>
                      </a:rPr>
                      <m:t>𝛿</m:t>
                    </m:r>
                    <m:r>
                      <a:rPr lang="en-US" b="0" i="1" smtClean="0">
                        <a:latin typeface="Cambria Math" panose="02040503050406030204" pitchFamily="18" charset="0"/>
                      </a:rPr>
                      <m:t>, </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𝛼</m:t>
                    </m:r>
                  </m:oMath>
                </a14:m>
                <a:endParaRPr lang="en-US" dirty="0"/>
              </a:p>
            </p:txBody>
          </p:sp>
        </mc:Choice>
        <mc:Fallback xmlns="">
          <p:sp>
            <p:nvSpPr>
              <p:cNvPr id="3" name="Content Placeholder 2">
                <a:extLst>
                  <a:ext uri="{FF2B5EF4-FFF2-40B4-BE49-F238E27FC236}">
                    <a16:creationId xmlns:a16="http://schemas.microsoft.com/office/drawing/2014/main" id="{CDBA2DF3-33E0-8193-3C05-83276F4041F5}"/>
                  </a:ext>
                </a:extLst>
              </p:cNvPr>
              <p:cNvSpPr>
                <a:spLocks noGrp="1" noRot="1" noChangeAspect="1" noMove="1" noResize="1" noEditPoints="1" noAdjustHandles="1" noChangeArrowheads="1" noChangeShapeType="1" noTextEdit="1"/>
              </p:cNvSpPr>
              <p:nvPr>
                <p:ph idx="1"/>
              </p:nvPr>
            </p:nvSpPr>
            <p:spPr>
              <a:xfrm>
                <a:off x="838200" y="1825624"/>
                <a:ext cx="10515600" cy="4776881"/>
              </a:xfrm>
              <a:blipFill>
                <a:blip r:embed="rId2"/>
                <a:stretch>
                  <a:fillRect l="-1086" t="-2918"/>
                </a:stretch>
              </a:blipFill>
            </p:spPr>
            <p:txBody>
              <a:bodyPr/>
              <a:lstStyle/>
              <a:p>
                <a:r>
                  <a:rPr lang="en-US">
                    <a:noFill/>
                  </a:rPr>
                  <a:t> </a:t>
                </a:r>
              </a:p>
            </p:txBody>
          </p:sp>
        </mc:Fallback>
      </mc:AlternateContent>
    </p:spTree>
    <p:extLst>
      <p:ext uri="{BB962C8B-B14F-4D97-AF65-F5344CB8AC3E}">
        <p14:creationId xmlns:p14="http://schemas.microsoft.com/office/powerpoint/2010/main" val="21360268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155A4-031B-96EB-7E8F-7B3ABF7FEC1A}"/>
              </a:ext>
            </a:extLst>
          </p:cNvPr>
          <p:cNvSpPr>
            <a:spLocks noGrp="1"/>
          </p:cNvSpPr>
          <p:nvPr>
            <p:ph type="title"/>
          </p:nvPr>
        </p:nvSpPr>
        <p:spPr/>
        <p:txBody>
          <a:bodyPr/>
          <a:lstStyle/>
          <a:p>
            <a:r>
              <a:rPr lang="en-US" dirty="0"/>
              <a:t>Mechanisms: Growth and Level Effects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550EBC5-0F60-C966-E60A-A3070C8C7205}"/>
                  </a:ext>
                </a:extLst>
              </p:cNvPr>
              <p:cNvSpPr>
                <a:spLocks noGrp="1"/>
              </p:cNvSpPr>
              <p:nvPr>
                <p:ph idx="1"/>
              </p:nvPr>
            </p:nvSpPr>
            <p:spPr/>
            <p:txBody>
              <a:bodyPr/>
              <a:lstStyle/>
              <a:p>
                <a:r>
                  <a:rPr lang="en-US" dirty="0"/>
                  <a:t>Given the steady state, how can GDP per capita and capital stock per worker grow over time?</a:t>
                </a:r>
              </a:p>
              <a:p>
                <a:pPr lvl="1"/>
                <a:r>
                  <a:rPr lang="en-US" dirty="0"/>
                  <a:t>If the saving rate </a:t>
                </a:r>
                <a14:m>
                  <m:oMath xmlns:m="http://schemas.openxmlformats.org/officeDocument/2006/math">
                    <m:r>
                      <a:rPr lang="en-US" b="0" i="1" smtClean="0">
                        <a:latin typeface="Cambria Math" panose="02040503050406030204" pitchFamily="18" charset="0"/>
                      </a:rPr>
                      <m:t>𝑠</m:t>
                    </m:r>
                  </m:oMath>
                </a14:m>
                <a:r>
                  <a:rPr lang="en-US" dirty="0"/>
                  <a:t> changes</a:t>
                </a:r>
              </a:p>
              <a:p>
                <a:pPr lvl="1"/>
                <a:r>
                  <a:rPr lang="en-US" dirty="0"/>
                  <a:t>If population growth </a:t>
                </a:r>
                <a14:m>
                  <m:oMath xmlns:m="http://schemas.openxmlformats.org/officeDocument/2006/math">
                    <m:r>
                      <a:rPr lang="en-US" b="0" i="1" smtClean="0">
                        <a:latin typeface="Cambria Math" panose="02040503050406030204" pitchFamily="18" charset="0"/>
                      </a:rPr>
                      <m:t>𝑛</m:t>
                    </m:r>
                  </m:oMath>
                </a14:m>
                <a:r>
                  <a:rPr lang="en-US" dirty="0"/>
                  <a:t> changes</a:t>
                </a:r>
              </a:p>
              <a:p>
                <a:pPr lvl="1"/>
                <a:r>
                  <a:rPr lang="en-US" dirty="0"/>
                  <a:t>If technology changes (we’ll cover a bit later)</a:t>
                </a:r>
              </a:p>
              <a:p>
                <a:endParaRPr lang="en-US" dirty="0"/>
              </a:p>
            </p:txBody>
          </p:sp>
        </mc:Choice>
        <mc:Fallback xmlns="">
          <p:sp>
            <p:nvSpPr>
              <p:cNvPr id="3" name="Content Placeholder 2">
                <a:extLst>
                  <a:ext uri="{FF2B5EF4-FFF2-40B4-BE49-F238E27FC236}">
                    <a16:creationId xmlns:a16="http://schemas.microsoft.com/office/drawing/2014/main" id="{E550EBC5-0F60-C966-E60A-A3070C8C7205}"/>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682643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F951963-E05B-4810-5F6C-546A11832048}"/>
              </a:ext>
            </a:extLst>
          </p:cNvPr>
          <p:cNvPicPr>
            <a:picLocks noGrp="1" noChangeAspect="1"/>
          </p:cNvPicPr>
          <p:nvPr>
            <p:ph idx="1"/>
          </p:nvPr>
        </p:nvPicPr>
        <p:blipFill>
          <a:blip r:embed="rId2"/>
          <a:stretch>
            <a:fillRect/>
          </a:stretch>
        </p:blipFill>
        <p:spPr>
          <a:xfrm>
            <a:off x="2585082" y="422021"/>
            <a:ext cx="6330317" cy="6341083"/>
          </a:xfrm>
          <a:prstGeom prst="rect">
            <a:avLst/>
          </a:prstGeom>
        </p:spPr>
      </p:pic>
    </p:spTree>
    <p:extLst>
      <p:ext uri="{BB962C8B-B14F-4D97-AF65-F5344CB8AC3E}">
        <p14:creationId xmlns:p14="http://schemas.microsoft.com/office/powerpoint/2010/main" val="35065058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155A4-031B-96EB-7E8F-7B3ABF7FEC1A}"/>
              </a:ext>
            </a:extLst>
          </p:cNvPr>
          <p:cNvSpPr>
            <a:spLocks noGrp="1"/>
          </p:cNvSpPr>
          <p:nvPr>
            <p:ph type="title"/>
          </p:nvPr>
        </p:nvSpPr>
        <p:spPr/>
        <p:txBody>
          <a:bodyPr/>
          <a:lstStyle/>
          <a:p>
            <a:r>
              <a:rPr lang="en-US" dirty="0"/>
              <a:t>Mechanisms: Growth and Level Effects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550EBC5-0F60-C966-E60A-A3070C8C7205}"/>
                  </a:ext>
                </a:extLst>
              </p:cNvPr>
              <p:cNvSpPr>
                <a:spLocks noGrp="1"/>
              </p:cNvSpPr>
              <p:nvPr>
                <p:ph idx="1"/>
              </p:nvPr>
            </p:nvSpPr>
            <p:spPr>
              <a:xfrm>
                <a:off x="838200" y="1825624"/>
                <a:ext cx="10515600" cy="4776881"/>
              </a:xfrm>
            </p:spPr>
            <p:txBody>
              <a:bodyPr>
                <a:normAutofit lnSpcReduction="10000"/>
              </a:bodyPr>
              <a:lstStyle/>
              <a:p>
                <a:r>
                  <a:rPr lang="en-US" dirty="0"/>
                  <a:t>Change in saving rate </a:t>
                </a:r>
                <a14:m>
                  <m:oMath xmlns:m="http://schemas.openxmlformats.org/officeDocument/2006/math">
                    <m:r>
                      <a:rPr lang="en-US" b="0" i="1" smtClean="0">
                        <a:latin typeface="Cambria Math" panose="02040503050406030204" pitchFamily="18" charset="0"/>
                      </a:rPr>
                      <m:t>𝑠</m:t>
                    </m:r>
                  </m:oMath>
                </a14:m>
                <a:r>
                  <a:rPr lang="en-US" dirty="0"/>
                  <a:t> results</a:t>
                </a:r>
                <a:br>
                  <a:rPr lang="en-US" dirty="0"/>
                </a:br>
                <a:r>
                  <a:rPr lang="en-US" dirty="0"/>
                  <a:t>in a proportional upward</a:t>
                </a:r>
                <a:br>
                  <a:rPr lang="en-US" dirty="0"/>
                </a:br>
                <a:r>
                  <a:rPr lang="en-US" dirty="0"/>
                  <a:t>shift in </a:t>
                </a:r>
                <a14:m>
                  <m:oMath xmlns:m="http://schemas.openxmlformats.org/officeDocument/2006/math">
                    <m:r>
                      <a:rPr lang="en-US" b="0" i="1" smtClean="0">
                        <a:latin typeface="Cambria Math" panose="02040503050406030204" pitchFamily="18" charset="0"/>
                      </a:rPr>
                      <m:t>𝑠𝑓</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oMath>
                </a14:m>
                <a:endParaRPr lang="en-US" dirty="0"/>
              </a:p>
              <a:p>
                <a:r>
                  <a:rPr lang="en-US" dirty="0"/>
                  <a:t>After </a:t>
                </a:r>
                <a14:m>
                  <m:oMath xmlns:m="http://schemas.openxmlformats.org/officeDocument/2006/math">
                    <m:r>
                      <a:rPr lang="en-US" b="0" i="1" smtClean="0">
                        <a:latin typeface="Cambria Math" panose="02040503050406030204" pitchFamily="18" charset="0"/>
                      </a:rPr>
                      <m:t>𝑠</m:t>
                    </m:r>
                  </m:oMath>
                </a14:m>
                <a:r>
                  <a:rPr lang="en-US" dirty="0"/>
                  <a:t> increases capital</a:t>
                </a:r>
                <a:br>
                  <a:rPr lang="en-US" dirty="0"/>
                </a:br>
                <a:r>
                  <a:rPr lang="en-US" dirty="0"/>
                  <a:t>accumulates since </a:t>
                </a:r>
                <a:br>
                  <a:rPr lang="en-US" dirty="0"/>
                </a:br>
                <a14:m>
                  <m:oMath xmlns:m="http://schemas.openxmlformats.org/officeDocument/2006/math">
                    <m:r>
                      <a:rPr lang="en-US" b="0" i="1" smtClean="0">
                        <a:latin typeface="Cambria Math" panose="02040503050406030204" pitchFamily="18" charset="0"/>
                      </a:rPr>
                      <m:t>𝑠𝑓</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e>
                    </m:d>
                    <m:r>
                      <a:rPr lang="en-US" b="0" i="1" smtClean="0">
                        <a:latin typeface="Cambria Math" panose="02040503050406030204" pitchFamily="18" charset="0"/>
                      </a:rPr>
                      <m:t>&gt;</m:t>
                    </m:r>
                    <m:d>
                      <m:dPr>
                        <m:ctrlPr>
                          <a:rPr lang="en-US" b="0" i="1" smtClean="0">
                            <a:latin typeface="Cambria Math" panose="02040503050406030204" pitchFamily="18" charset="0"/>
                          </a:rPr>
                        </m:ctrlPr>
                      </m:dPr>
                      <m:e>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𝑘</m:t>
                    </m:r>
                    <m:r>
                      <a:rPr lang="en-US" b="0" i="1" smtClean="0">
                        <a:latin typeface="Cambria Math" panose="02040503050406030204" pitchFamily="18" charset="0"/>
                      </a:rPr>
                      <m:t> </m:t>
                    </m:r>
                  </m:oMath>
                </a14:m>
                <a:r>
                  <a:rPr lang="en-US" dirty="0"/>
                  <a:t> </a:t>
                </a:r>
              </a:p>
              <a:p>
                <a:r>
                  <a:rPr lang="en-US" dirty="0"/>
                  <a:t>Eventually, in the very long run</a:t>
                </a:r>
                <a:br>
                  <a:rPr lang="en-US" dirty="0"/>
                </a:br>
                <a:r>
                  <a:rPr lang="en-US" dirty="0"/>
                  <a:t>the economy will moves from</a:t>
                </a:r>
                <a:br>
                  <a:rPr lang="en-US" dirty="0"/>
                </a:b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𝑠𝑠</m:t>
                        </m:r>
                      </m:sub>
                    </m:sSub>
                  </m:oMath>
                </a14:m>
                <a:r>
                  <a:rPr lang="en-US" dirty="0"/>
                  <a:t> and converge to a new</a:t>
                </a:r>
                <a:br>
                  <a:rPr lang="en-US" dirty="0"/>
                </a:br>
                <a:r>
                  <a:rPr lang="en-US" dirty="0"/>
                  <a:t>steady state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𝑘</m:t>
                        </m:r>
                      </m:e>
                      <m:sub>
                        <m:r>
                          <a:rPr lang="en-US" b="0" i="1" smtClean="0">
                            <a:latin typeface="Cambria Math" panose="02040503050406030204" pitchFamily="18" charset="0"/>
                          </a:rPr>
                          <m:t>𝑠𝑠</m:t>
                        </m:r>
                      </m:sub>
                      <m:sup>
                        <m:r>
                          <a:rPr lang="en-US" b="0" i="1" smtClean="0">
                            <a:latin typeface="Cambria Math" panose="02040503050406030204" pitchFamily="18" charset="0"/>
                          </a:rPr>
                          <m:t>′</m:t>
                        </m:r>
                      </m:sup>
                    </m:sSubSup>
                  </m:oMath>
                </a14:m>
                <a:r>
                  <a:rPr lang="en-US" dirty="0"/>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𝑠𝑠</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𝑘</m:t>
                        </m:r>
                      </m:e>
                      <m:sub>
                        <m:r>
                          <a:rPr lang="en-US" b="0" i="1" smtClean="0">
                            <a:latin typeface="Cambria Math" panose="02040503050406030204" pitchFamily="18" charset="0"/>
                          </a:rPr>
                          <m:t>𝑠𝑠</m:t>
                        </m:r>
                      </m:sub>
                      <m:sup>
                        <m:r>
                          <a:rPr lang="en-US" b="0" i="1" smtClean="0">
                            <a:latin typeface="Cambria Math" panose="02040503050406030204" pitchFamily="18" charset="0"/>
                          </a:rPr>
                          <m:t>′</m:t>
                        </m:r>
                      </m:sup>
                    </m:sSubSup>
                  </m:oMath>
                </a14:m>
                <a:br>
                  <a:rPr lang="en-US" dirty="0"/>
                </a:br>
                <a:endParaRPr lang="en-US" dirty="0"/>
              </a:p>
              <a:p>
                <a:endParaRPr lang="en-US" dirty="0"/>
              </a:p>
            </p:txBody>
          </p:sp>
        </mc:Choice>
        <mc:Fallback xmlns="">
          <p:sp>
            <p:nvSpPr>
              <p:cNvPr id="3" name="Content Placeholder 2">
                <a:extLst>
                  <a:ext uri="{FF2B5EF4-FFF2-40B4-BE49-F238E27FC236}">
                    <a16:creationId xmlns:a16="http://schemas.microsoft.com/office/drawing/2014/main" id="{E550EBC5-0F60-C966-E60A-A3070C8C7205}"/>
                  </a:ext>
                </a:extLst>
              </p:cNvPr>
              <p:cNvSpPr>
                <a:spLocks noGrp="1" noRot="1" noChangeAspect="1" noMove="1" noResize="1" noEditPoints="1" noAdjustHandles="1" noChangeArrowheads="1" noChangeShapeType="1" noTextEdit="1"/>
              </p:cNvSpPr>
              <p:nvPr>
                <p:ph idx="1"/>
              </p:nvPr>
            </p:nvSpPr>
            <p:spPr>
              <a:xfrm>
                <a:off x="838200" y="1825624"/>
                <a:ext cx="10515600" cy="4776881"/>
              </a:xfrm>
              <a:blipFill>
                <a:blip r:embed="rId2"/>
                <a:stretch>
                  <a:fillRect l="-1086" t="-291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C41B39C-5DB3-68E8-EDE2-0102E971089B}"/>
              </a:ext>
            </a:extLst>
          </p:cNvPr>
          <p:cNvPicPr>
            <a:picLocks noChangeAspect="1"/>
          </p:cNvPicPr>
          <p:nvPr/>
        </p:nvPicPr>
        <p:blipFill>
          <a:blip r:embed="rId3"/>
          <a:stretch>
            <a:fillRect/>
          </a:stretch>
        </p:blipFill>
        <p:spPr>
          <a:xfrm>
            <a:off x="5578662" y="1264444"/>
            <a:ext cx="6413500" cy="5473700"/>
          </a:xfrm>
          <a:prstGeom prst="rect">
            <a:avLst/>
          </a:prstGeom>
        </p:spPr>
      </p:pic>
    </p:spTree>
    <p:extLst>
      <p:ext uri="{BB962C8B-B14F-4D97-AF65-F5344CB8AC3E}">
        <p14:creationId xmlns:p14="http://schemas.microsoft.com/office/powerpoint/2010/main" val="30958624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155A4-031B-96EB-7E8F-7B3ABF7FEC1A}"/>
              </a:ext>
            </a:extLst>
          </p:cNvPr>
          <p:cNvSpPr>
            <a:spLocks noGrp="1"/>
          </p:cNvSpPr>
          <p:nvPr>
            <p:ph type="title"/>
          </p:nvPr>
        </p:nvSpPr>
        <p:spPr/>
        <p:txBody>
          <a:bodyPr/>
          <a:lstStyle/>
          <a:p>
            <a:r>
              <a:rPr lang="en-US" dirty="0"/>
              <a:t>Mechanisms: Growth and Level Effects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550EBC5-0F60-C966-E60A-A3070C8C7205}"/>
                  </a:ext>
                </a:extLst>
              </p:cNvPr>
              <p:cNvSpPr>
                <a:spLocks noGrp="1"/>
              </p:cNvSpPr>
              <p:nvPr>
                <p:ph idx="1"/>
              </p:nvPr>
            </p:nvSpPr>
            <p:spPr>
              <a:xfrm>
                <a:off x="838200" y="1825624"/>
                <a:ext cx="10515600" cy="4776881"/>
              </a:xfrm>
            </p:spPr>
            <p:txBody>
              <a:bodyPr>
                <a:normAutofit fontScale="92500" lnSpcReduction="10000"/>
              </a:bodyPr>
              <a:lstStyle/>
              <a:p>
                <a:r>
                  <a:rPr lang="en-US" dirty="0"/>
                  <a:t>An increase in population </a:t>
                </a:r>
                <a:br>
                  <a:rPr lang="en-US" dirty="0"/>
                </a:br>
                <a:r>
                  <a:rPr lang="en-US" dirty="0"/>
                  <a:t>growth rate </a:t>
                </a:r>
                <a14:m>
                  <m:oMath xmlns:m="http://schemas.openxmlformats.org/officeDocument/2006/math">
                    <m:r>
                      <a:rPr lang="en-US" b="0" i="1" smtClean="0">
                        <a:latin typeface="Cambria Math" panose="02040503050406030204" pitchFamily="18" charset="0"/>
                      </a:rPr>
                      <m:t>𝑛</m:t>
                    </m:r>
                  </m:oMath>
                </a14:m>
                <a:r>
                  <a:rPr lang="en-US" dirty="0"/>
                  <a:t> results an increase</a:t>
                </a:r>
                <a:br>
                  <a:rPr lang="en-US" dirty="0"/>
                </a:br>
                <a:r>
                  <a:rPr lang="en-US" dirty="0"/>
                  <a:t>in the slope of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endParaRPr lang="en-US" dirty="0"/>
              </a:p>
              <a:p>
                <a:r>
                  <a:rPr lang="en-US" dirty="0"/>
                  <a:t>We are spreading out capital</a:t>
                </a:r>
                <a:br>
                  <a:rPr lang="en-US" dirty="0"/>
                </a:br>
                <a:r>
                  <a:rPr lang="en-US" dirty="0"/>
                  <a:t>among more workers</a:t>
                </a:r>
              </a:p>
              <a:p>
                <a:r>
                  <a:rPr lang="en-US" dirty="0"/>
                  <a:t>The line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𝑘</m:t>
                    </m:r>
                  </m:oMath>
                </a14:m>
                <a:r>
                  <a:rPr lang="en-US" dirty="0"/>
                  <a:t> shifts upward </a:t>
                </a:r>
                <a:br>
                  <a:rPr lang="en-US" dirty="0"/>
                </a:br>
                <a:r>
                  <a:rPr lang="en-US" dirty="0"/>
                  <a:t>to the line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m:t>
                            </m:r>
                          </m:sup>
                        </m:sSup>
                      </m:e>
                    </m:d>
                    <m:r>
                      <a:rPr lang="en-US" b="0" i="1" smtClean="0">
                        <a:latin typeface="Cambria Math" panose="02040503050406030204" pitchFamily="18" charset="0"/>
                      </a:rPr>
                      <m:t>𝑘</m:t>
                    </m:r>
                    <m:r>
                      <a:rPr lang="en-US" b="0" i="1" smtClean="0">
                        <a:latin typeface="Cambria Math" panose="02040503050406030204" pitchFamily="18" charset="0"/>
                      </a:rPr>
                      <m:t> </m:t>
                    </m:r>
                  </m:oMath>
                </a14:m>
                <a:r>
                  <a:rPr lang="en-US" dirty="0"/>
                  <a:t>and our</a:t>
                </a:r>
                <a:br>
                  <a:rPr lang="en-US" dirty="0"/>
                </a:br>
                <a:r>
                  <a:rPr lang="en-US" dirty="0"/>
                  <a:t>capital per worker declines</a:t>
                </a:r>
              </a:p>
              <a:p>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𝑘</m:t>
                        </m:r>
                      </m:e>
                      <m:sub>
                        <m:r>
                          <a:rPr lang="en-US" b="0" i="1" smtClean="0">
                            <a:latin typeface="Cambria Math" panose="02040503050406030204" pitchFamily="18" charset="0"/>
                          </a:rPr>
                          <m:t>𝑠𝑠</m:t>
                        </m:r>
                      </m:sub>
                      <m:sup>
                        <m:r>
                          <a:rPr lang="en-US" b="0" i="1" smtClean="0">
                            <a:latin typeface="Cambria Math" panose="02040503050406030204" pitchFamily="18" charset="0"/>
                          </a:rPr>
                          <m:t>′</m:t>
                        </m:r>
                      </m:sup>
                    </m:sSubSup>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𝑠𝑠</m:t>
                        </m:r>
                      </m:sub>
                    </m:sSub>
                  </m:oMath>
                </a14:m>
                <a:r>
                  <a:rPr lang="en-US" dirty="0"/>
                  <a:t> and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𝑠𝑠</m:t>
                        </m:r>
                      </m:sub>
                      <m:sup>
                        <m:r>
                          <a:rPr lang="en-US" b="0" i="1" smtClean="0">
                            <a:latin typeface="Cambria Math" panose="02040503050406030204" pitchFamily="18" charset="0"/>
                          </a:rPr>
                          <m:t>′</m:t>
                        </m:r>
                      </m:sup>
                    </m:sSubSup>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𝑠𝑠</m:t>
                        </m:r>
                      </m:sub>
                    </m:sSub>
                  </m:oMath>
                </a14:m>
                <a:endParaRPr lang="en-US" dirty="0"/>
              </a:p>
              <a:p>
                <a:r>
                  <a:rPr lang="en-US" dirty="0"/>
                  <a:t>Our GDP per capita and capital</a:t>
                </a:r>
                <a:br>
                  <a:rPr lang="en-US" dirty="0"/>
                </a:br>
                <a:r>
                  <a:rPr lang="en-US" dirty="0"/>
                  <a:t>stock per worker declines to </a:t>
                </a:r>
                <a:br>
                  <a:rPr lang="en-US" dirty="0"/>
                </a:br>
                <a:r>
                  <a:rPr lang="en-US" dirty="0"/>
                  <a:t>the new steady state</a:t>
                </a:r>
                <a:br>
                  <a:rPr lang="en-US" dirty="0"/>
                </a:br>
                <a:endParaRPr lang="en-US" dirty="0"/>
              </a:p>
              <a:p>
                <a:endParaRPr lang="en-US" dirty="0"/>
              </a:p>
            </p:txBody>
          </p:sp>
        </mc:Choice>
        <mc:Fallback xmlns="">
          <p:sp>
            <p:nvSpPr>
              <p:cNvPr id="3" name="Content Placeholder 2">
                <a:extLst>
                  <a:ext uri="{FF2B5EF4-FFF2-40B4-BE49-F238E27FC236}">
                    <a16:creationId xmlns:a16="http://schemas.microsoft.com/office/drawing/2014/main" id="{E550EBC5-0F60-C966-E60A-A3070C8C7205}"/>
                  </a:ext>
                </a:extLst>
              </p:cNvPr>
              <p:cNvSpPr>
                <a:spLocks noGrp="1" noRot="1" noChangeAspect="1" noMove="1" noResize="1" noEditPoints="1" noAdjustHandles="1" noChangeArrowheads="1" noChangeShapeType="1" noTextEdit="1"/>
              </p:cNvSpPr>
              <p:nvPr>
                <p:ph idx="1"/>
              </p:nvPr>
            </p:nvSpPr>
            <p:spPr>
              <a:xfrm>
                <a:off x="838200" y="1825624"/>
                <a:ext cx="10515600" cy="4776881"/>
              </a:xfrm>
              <a:blipFill>
                <a:blip r:embed="rId2"/>
                <a:stretch>
                  <a:fillRect l="-965" t="-238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7926D62-87EB-B185-610C-428688F116A1}"/>
              </a:ext>
            </a:extLst>
          </p:cNvPr>
          <p:cNvPicPr>
            <a:picLocks noChangeAspect="1"/>
          </p:cNvPicPr>
          <p:nvPr/>
        </p:nvPicPr>
        <p:blipFill>
          <a:blip r:embed="rId3"/>
          <a:stretch>
            <a:fillRect/>
          </a:stretch>
        </p:blipFill>
        <p:spPr>
          <a:xfrm>
            <a:off x="5880100" y="1397000"/>
            <a:ext cx="6311900" cy="5461000"/>
          </a:xfrm>
          <a:prstGeom prst="rect">
            <a:avLst/>
          </a:prstGeom>
        </p:spPr>
      </p:pic>
    </p:spTree>
    <p:extLst>
      <p:ext uri="{BB962C8B-B14F-4D97-AF65-F5344CB8AC3E}">
        <p14:creationId xmlns:p14="http://schemas.microsoft.com/office/powerpoint/2010/main" val="32233677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155A4-031B-96EB-7E8F-7B3ABF7FEC1A}"/>
              </a:ext>
            </a:extLst>
          </p:cNvPr>
          <p:cNvSpPr>
            <a:spLocks noGrp="1"/>
          </p:cNvSpPr>
          <p:nvPr>
            <p:ph type="title"/>
          </p:nvPr>
        </p:nvSpPr>
        <p:spPr/>
        <p:txBody>
          <a:bodyPr/>
          <a:lstStyle/>
          <a:p>
            <a:r>
              <a:rPr lang="en-US" dirty="0"/>
              <a:t>Mechanisms: Growth and Level Effects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550EBC5-0F60-C966-E60A-A3070C8C7205}"/>
                  </a:ext>
                </a:extLst>
              </p:cNvPr>
              <p:cNvSpPr>
                <a:spLocks noGrp="1"/>
              </p:cNvSpPr>
              <p:nvPr>
                <p:ph idx="1"/>
              </p:nvPr>
            </p:nvSpPr>
            <p:spPr>
              <a:xfrm>
                <a:off x="838200" y="1825624"/>
                <a:ext cx="10515600" cy="4938247"/>
              </a:xfrm>
            </p:spPr>
            <p:txBody>
              <a:bodyPr>
                <a:normAutofit fontScale="85000" lnSpcReduction="20000"/>
              </a:bodyPr>
              <a:lstStyle/>
              <a:p>
                <a:r>
                  <a:rPr lang="en-US" dirty="0"/>
                  <a:t>Suppose we have a</a:t>
                </a:r>
                <a:br>
                  <a:rPr lang="en-US" dirty="0"/>
                </a:br>
                <a:r>
                  <a:rPr lang="en-US" b="1" dirty="0"/>
                  <a:t>1 time discovery </a:t>
                </a:r>
                <a:r>
                  <a:rPr lang="en-US" dirty="0"/>
                  <a:t>results</a:t>
                </a:r>
                <a:br>
                  <a:rPr lang="en-US" dirty="0"/>
                </a:br>
                <a:r>
                  <a:rPr lang="en-US" dirty="0"/>
                  <a:t>in a change in the </a:t>
                </a:r>
                <a:br>
                  <a:rPr lang="en-US" dirty="0"/>
                </a:br>
                <a:r>
                  <a:rPr lang="en-US" dirty="0"/>
                  <a:t>production function</a:t>
                </a:r>
              </a:p>
              <a:p>
                <a:r>
                  <a:rPr lang="en-US" dirty="0"/>
                  <a:t>We get more output for the</a:t>
                </a:r>
                <a:br>
                  <a:rPr lang="en-US" dirty="0"/>
                </a:br>
                <a:r>
                  <a:rPr lang="en-US" dirty="0"/>
                  <a:t>same inputs, which results  an</a:t>
                </a:r>
                <a:br>
                  <a:rPr lang="en-US" dirty="0"/>
                </a:br>
                <a:r>
                  <a:rPr lang="en-US" dirty="0"/>
                  <a:t>in an upward shift in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oMath>
                </a14:m>
                <a:r>
                  <a:rPr lang="en-US" dirty="0"/>
                  <a:t> </a:t>
                </a:r>
                <a:br>
                  <a:rPr lang="en-US" dirty="0"/>
                </a:br>
                <a:r>
                  <a:rPr lang="en-US" dirty="0"/>
                  <a:t>and </a:t>
                </a:r>
                <a14:m>
                  <m:oMath xmlns:m="http://schemas.openxmlformats.org/officeDocument/2006/math">
                    <m:r>
                      <a:rPr lang="en-US" b="0" i="1" smtClean="0">
                        <a:latin typeface="Cambria Math" panose="02040503050406030204" pitchFamily="18" charset="0"/>
                      </a:rPr>
                      <m:t>𝑠𝑓</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oMath>
                </a14:m>
                <a:endParaRPr lang="en-US" dirty="0"/>
              </a:p>
              <a:p>
                <a:r>
                  <a:rPr lang="en-US" dirty="0"/>
                  <a:t>Our new steady state</a:t>
                </a:r>
                <a:br>
                  <a:rPr lang="en-US" dirty="0"/>
                </a:br>
                <a:r>
                  <a:rPr lang="en-US" dirty="0"/>
                  <a:t>increases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𝑠𝑠</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𝑘</m:t>
                        </m:r>
                      </m:e>
                      <m:sub>
                        <m:r>
                          <a:rPr lang="en-US" b="0" i="1" smtClean="0">
                            <a:latin typeface="Cambria Math" panose="02040503050406030204" pitchFamily="18" charset="0"/>
                          </a:rPr>
                          <m:t>𝑠𝑠</m:t>
                        </m:r>
                      </m:sub>
                      <m:sup>
                        <m:r>
                          <a:rPr lang="en-US" b="0" i="1" smtClean="0">
                            <a:latin typeface="Cambria Math" panose="02040503050406030204" pitchFamily="18" charset="0"/>
                          </a:rPr>
                          <m:t>′</m:t>
                        </m:r>
                      </m:sup>
                    </m:sSubSup>
                  </m:oMath>
                </a14:m>
                <a:r>
                  <a:rPr lang="en-US" dirty="0"/>
                  <a:t> and</a:t>
                </a:r>
                <a:br>
                  <a:rPr lang="en-US" dirty="0"/>
                </a:br>
                <a:r>
                  <a:rPr lang="en-US" dirty="0"/>
                  <a:t>GDP per capita increases</a:t>
                </a:r>
                <a:br>
                  <a:rPr lang="en-US" dirty="0"/>
                </a:br>
                <a:r>
                  <a:rPr lang="en-US" dirty="0"/>
                  <a:t>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𝑠𝑠</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𝑠𝑠</m:t>
                        </m:r>
                      </m:sub>
                      <m:sup>
                        <m:r>
                          <a:rPr lang="en-US" b="0" i="1" smtClean="0">
                            <a:latin typeface="Cambria Math" panose="02040503050406030204" pitchFamily="18" charset="0"/>
                          </a:rPr>
                          <m:t>′</m:t>
                        </m:r>
                      </m:sup>
                    </m:sSubSup>
                  </m:oMath>
                </a14:m>
                <a:endParaRPr lang="en-US" dirty="0"/>
              </a:p>
              <a:p>
                <a:r>
                  <a:rPr lang="en-US" b="0" dirty="0"/>
                  <a:t>Two reasons: </a:t>
                </a:r>
                <a14:m>
                  <m:oMath xmlns:m="http://schemas.openxmlformats.org/officeDocument/2006/math">
                    <m:r>
                      <a:rPr lang="en-US" b="0" i="1" smtClean="0">
                        <a:latin typeface="Cambria Math" panose="02040503050406030204" pitchFamily="18" charset="0"/>
                      </a:rPr>
                      <m:t>𝑘</m:t>
                    </m:r>
                  </m:oMath>
                </a14:m>
                <a:r>
                  <a:rPr lang="en-US" dirty="0"/>
                  <a:t> is higher </a:t>
                </a:r>
                <a:br>
                  <a:rPr lang="en-US" dirty="0"/>
                </a:br>
                <a:r>
                  <a:rPr lang="en-US" dirty="0"/>
                  <a:t>and the production function</a:t>
                </a:r>
                <a:br>
                  <a:rPr lang="en-US" dirty="0"/>
                </a:br>
                <a:r>
                  <a:rPr lang="en-US" dirty="0"/>
                  <a:t>shifts upward</a:t>
                </a:r>
                <a:br>
                  <a:rPr lang="en-US" dirty="0"/>
                </a:br>
                <a:endParaRPr lang="en-US" dirty="0"/>
              </a:p>
              <a:p>
                <a:endParaRPr lang="en-US" dirty="0"/>
              </a:p>
            </p:txBody>
          </p:sp>
        </mc:Choice>
        <mc:Fallback>
          <p:sp>
            <p:nvSpPr>
              <p:cNvPr id="3" name="Content Placeholder 2">
                <a:extLst>
                  <a:ext uri="{FF2B5EF4-FFF2-40B4-BE49-F238E27FC236}">
                    <a16:creationId xmlns:a16="http://schemas.microsoft.com/office/drawing/2014/main" id="{E550EBC5-0F60-C966-E60A-A3070C8C7205}"/>
                  </a:ext>
                </a:extLst>
              </p:cNvPr>
              <p:cNvSpPr>
                <a:spLocks noGrp="1" noRot="1" noChangeAspect="1" noMove="1" noResize="1" noEditPoints="1" noAdjustHandles="1" noChangeArrowheads="1" noChangeShapeType="1" noTextEdit="1"/>
              </p:cNvSpPr>
              <p:nvPr>
                <p:ph idx="1"/>
              </p:nvPr>
            </p:nvSpPr>
            <p:spPr>
              <a:xfrm>
                <a:off x="838200" y="1825624"/>
                <a:ext cx="10515600" cy="4938247"/>
              </a:xfrm>
              <a:blipFill>
                <a:blip r:embed="rId2"/>
                <a:stretch>
                  <a:fillRect l="-844" t="-282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77643A1-EB72-A107-F67D-9E281A0BC3F0}"/>
              </a:ext>
            </a:extLst>
          </p:cNvPr>
          <p:cNvPicPr>
            <a:picLocks noChangeAspect="1"/>
          </p:cNvPicPr>
          <p:nvPr/>
        </p:nvPicPr>
        <p:blipFill>
          <a:blip r:embed="rId3"/>
          <a:stretch>
            <a:fillRect/>
          </a:stretch>
        </p:blipFill>
        <p:spPr>
          <a:xfrm>
            <a:off x="4840940" y="1321378"/>
            <a:ext cx="7351059" cy="5536622"/>
          </a:xfrm>
          <a:prstGeom prst="rect">
            <a:avLst/>
          </a:prstGeom>
        </p:spPr>
      </p:pic>
    </p:spTree>
    <p:extLst>
      <p:ext uri="{BB962C8B-B14F-4D97-AF65-F5344CB8AC3E}">
        <p14:creationId xmlns:p14="http://schemas.microsoft.com/office/powerpoint/2010/main" val="2489210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155A4-031B-96EB-7E8F-7B3ABF7FEC1A}"/>
              </a:ext>
            </a:extLst>
          </p:cNvPr>
          <p:cNvSpPr>
            <a:spLocks noGrp="1"/>
          </p:cNvSpPr>
          <p:nvPr>
            <p:ph type="title"/>
          </p:nvPr>
        </p:nvSpPr>
        <p:spPr/>
        <p:txBody>
          <a:bodyPr/>
          <a:lstStyle/>
          <a:p>
            <a:r>
              <a:rPr lang="en-US" dirty="0"/>
              <a:t>Mechanisms: Growth and Level Effects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550EBC5-0F60-C966-E60A-A3070C8C7205}"/>
                  </a:ext>
                </a:extLst>
              </p:cNvPr>
              <p:cNvSpPr>
                <a:spLocks noGrp="1"/>
              </p:cNvSpPr>
              <p:nvPr>
                <p:ph idx="1"/>
              </p:nvPr>
            </p:nvSpPr>
            <p:spPr>
              <a:xfrm>
                <a:off x="838200" y="1825624"/>
                <a:ext cx="10515600" cy="4938247"/>
              </a:xfrm>
            </p:spPr>
            <p:txBody>
              <a:bodyPr>
                <a:normAutofit/>
              </a:bodyPr>
              <a:lstStyle/>
              <a:p>
                <a:r>
                  <a:rPr lang="en-US" dirty="0"/>
                  <a:t>Note that all three of these scenarios do not result in sustained long-term growth (or negative growth)</a:t>
                </a:r>
              </a:p>
              <a:p>
                <a:pPr lvl="1"/>
                <a:r>
                  <a:rPr lang="en-US" dirty="0"/>
                  <a:t>Any increase will be temporary</a:t>
                </a:r>
              </a:p>
              <a:p>
                <a:pPr lvl="1"/>
                <a:r>
                  <a:rPr lang="en-US" dirty="0"/>
                  <a:t>There is only so much we can increase </a:t>
                </a:r>
                <a14:m>
                  <m:oMath xmlns:m="http://schemas.openxmlformats.org/officeDocument/2006/math">
                    <m:r>
                      <a:rPr lang="en-US" b="0" i="1" smtClean="0">
                        <a:latin typeface="Cambria Math" panose="02040503050406030204" pitchFamily="18" charset="0"/>
                      </a:rPr>
                      <m:t>𝑠</m:t>
                    </m:r>
                  </m:oMath>
                </a14:m>
                <a:r>
                  <a:rPr lang="en-US" dirty="0"/>
                  <a:t> </a:t>
                </a:r>
              </a:p>
              <a:p>
                <a:pPr lvl="1"/>
                <a:r>
                  <a:rPr lang="en-US" dirty="0"/>
                  <a:t>Notice that the change in technology was a 1-time change not a continuity growth in technology</a:t>
                </a:r>
              </a:p>
              <a:p>
                <a:endParaRPr lang="en-US" dirty="0"/>
              </a:p>
            </p:txBody>
          </p:sp>
        </mc:Choice>
        <mc:Fallback xmlns="">
          <p:sp>
            <p:nvSpPr>
              <p:cNvPr id="3" name="Content Placeholder 2">
                <a:extLst>
                  <a:ext uri="{FF2B5EF4-FFF2-40B4-BE49-F238E27FC236}">
                    <a16:creationId xmlns:a16="http://schemas.microsoft.com/office/drawing/2014/main" id="{E550EBC5-0F60-C966-E60A-A3070C8C7205}"/>
                  </a:ext>
                </a:extLst>
              </p:cNvPr>
              <p:cNvSpPr>
                <a:spLocks noGrp="1" noRot="1" noChangeAspect="1" noMove="1" noResize="1" noEditPoints="1" noAdjustHandles="1" noChangeArrowheads="1" noChangeShapeType="1" noTextEdit="1"/>
              </p:cNvSpPr>
              <p:nvPr>
                <p:ph idx="1"/>
              </p:nvPr>
            </p:nvSpPr>
            <p:spPr>
              <a:xfrm>
                <a:off x="838200" y="1825624"/>
                <a:ext cx="10515600" cy="4938247"/>
              </a:xfrm>
              <a:blipFill>
                <a:blip r:embed="rId2"/>
                <a:stretch>
                  <a:fillRect l="-1086" t="-2051"/>
                </a:stretch>
              </a:blipFill>
            </p:spPr>
            <p:txBody>
              <a:bodyPr/>
              <a:lstStyle/>
              <a:p>
                <a:r>
                  <a:rPr lang="en-US">
                    <a:noFill/>
                  </a:rPr>
                  <a:t> </a:t>
                </a:r>
              </a:p>
            </p:txBody>
          </p:sp>
        </mc:Fallback>
      </mc:AlternateContent>
    </p:spTree>
    <p:extLst>
      <p:ext uri="{BB962C8B-B14F-4D97-AF65-F5344CB8AC3E}">
        <p14:creationId xmlns:p14="http://schemas.microsoft.com/office/powerpoint/2010/main" val="36715276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D9A7F-27BC-7602-18EC-A3E3391A3952}"/>
              </a:ext>
            </a:extLst>
          </p:cNvPr>
          <p:cNvSpPr>
            <a:spLocks noGrp="1"/>
          </p:cNvSpPr>
          <p:nvPr>
            <p:ph type="title"/>
          </p:nvPr>
        </p:nvSpPr>
        <p:spPr/>
        <p:txBody>
          <a:bodyPr/>
          <a:lstStyle/>
          <a:p>
            <a:r>
              <a:rPr lang="en-US" dirty="0"/>
              <a:t>Solow Growth Model: The Golden Rule</a:t>
            </a:r>
          </a:p>
        </p:txBody>
      </p:sp>
      <p:sp>
        <p:nvSpPr>
          <p:cNvPr id="3" name="Text Placeholder 2">
            <a:extLst>
              <a:ext uri="{FF2B5EF4-FFF2-40B4-BE49-F238E27FC236}">
                <a16:creationId xmlns:a16="http://schemas.microsoft.com/office/drawing/2014/main" id="{87FEA2F7-3289-BE82-5115-AB98AE1C58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759122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AEA3A-2740-A41C-87A8-203135B7DEDF}"/>
              </a:ext>
            </a:extLst>
          </p:cNvPr>
          <p:cNvSpPr>
            <a:spLocks noGrp="1"/>
          </p:cNvSpPr>
          <p:nvPr>
            <p:ph type="title"/>
          </p:nvPr>
        </p:nvSpPr>
        <p:spPr/>
        <p:txBody>
          <a:bodyPr/>
          <a:lstStyle/>
          <a:p>
            <a:r>
              <a:rPr lang="en-US" dirty="0"/>
              <a:t>The Golden Rule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3E978E6-E2E5-4B04-1142-E27C5113439C}"/>
                  </a:ext>
                </a:extLst>
              </p:cNvPr>
              <p:cNvSpPr>
                <a:spLocks noGrp="1"/>
              </p:cNvSpPr>
              <p:nvPr>
                <p:ph idx="1"/>
              </p:nvPr>
            </p:nvSpPr>
            <p:spPr/>
            <p:txBody>
              <a:bodyPr/>
              <a:lstStyle/>
              <a:p>
                <a:r>
                  <a:rPr lang="en-US" dirty="0"/>
                  <a:t>Question: How much should the economy save?</a:t>
                </a:r>
              </a:p>
              <a:p>
                <a:pPr lvl="1"/>
                <a:r>
                  <a:rPr lang="en-US" dirty="0"/>
                  <a:t>This is a bit of a normative (not a positive) question</a:t>
                </a:r>
              </a:p>
              <a:p>
                <a:r>
                  <a:rPr lang="en-US" dirty="0"/>
                  <a:t>The Golden Rule society will be the one where you can achieve the highest utility</a:t>
                </a:r>
              </a:p>
              <a:p>
                <a:r>
                  <a:rPr lang="en-US" dirty="0"/>
                  <a:t>In a steady state, consumption per capita will be </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𝑠𝑠</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𝑠</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𝑠𝑠</m:t>
                        </m:r>
                      </m:sub>
                    </m:sSub>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𝑠𝑠</m:t>
                        </m:r>
                      </m:sub>
                    </m:sSub>
                  </m:oMath>
                </a14:m>
                <a:r>
                  <a:rPr lang="en-US" dirty="0"/>
                  <a:t> depends on </a:t>
                </a:r>
                <a14:m>
                  <m:oMath xmlns:m="http://schemas.openxmlformats.org/officeDocument/2006/math">
                    <m:r>
                      <a:rPr lang="en-US" b="0" i="1" smtClean="0">
                        <a:latin typeface="Cambria Math" panose="02040503050406030204" pitchFamily="18" charset="0"/>
                      </a:rPr>
                      <m:t>𝑠</m:t>
                    </m:r>
                  </m:oMath>
                </a14:m>
                <a:r>
                  <a:rPr lang="en-US" dirty="0"/>
                  <a:t> in 2 ways</a:t>
                </a:r>
              </a:p>
              <a:p>
                <a:pPr lvl="1"/>
                <a:r>
                  <a:rPr lang="en-US" dirty="0"/>
                  <a:t>1) Direct – the more you save, the less you consume</a:t>
                </a:r>
              </a:p>
              <a:p>
                <a:pPr lvl="1"/>
                <a:r>
                  <a:rPr lang="en-US" dirty="0"/>
                  <a:t>2) Indirect – the more you save, the higher the steady-state capital stock per worker, which means the higher the output per capita you can consume</a:t>
                </a:r>
              </a:p>
            </p:txBody>
          </p:sp>
        </mc:Choice>
        <mc:Fallback xmlns="">
          <p:sp>
            <p:nvSpPr>
              <p:cNvPr id="3" name="Content Placeholder 2">
                <a:extLst>
                  <a:ext uri="{FF2B5EF4-FFF2-40B4-BE49-F238E27FC236}">
                    <a16:creationId xmlns:a16="http://schemas.microsoft.com/office/drawing/2014/main" id="{43E978E6-E2E5-4B04-1142-E27C5113439C}"/>
                  </a:ext>
                </a:extLst>
              </p:cNvPr>
              <p:cNvSpPr>
                <a:spLocks noGrp="1" noRot="1" noChangeAspect="1" noMove="1" noResize="1" noEditPoints="1" noAdjustHandles="1" noChangeArrowheads="1" noChangeShapeType="1" noTextEdit="1"/>
              </p:cNvSpPr>
              <p:nvPr>
                <p:ph idx="1"/>
              </p:nvPr>
            </p:nvSpPr>
            <p:spPr>
              <a:blipFill>
                <a:blip r:embed="rId2"/>
                <a:stretch>
                  <a:fillRect l="-1086" t="-2326" b="-1744"/>
                </a:stretch>
              </a:blipFill>
            </p:spPr>
            <p:txBody>
              <a:bodyPr/>
              <a:lstStyle/>
              <a:p>
                <a:r>
                  <a:rPr lang="en-US">
                    <a:noFill/>
                  </a:rPr>
                  <a:t> </a:t>
                </a:r>
              </a:p>
            </p:txBody>
          </p:sp>
        </mc:Fallback>
      </mc:AlternateContent>
    </p:spTree>
    <p:extLst>
      <p:ext uri="{BB962C8B-B14F-4D97-AF65-F5344CB8AC3E}">
        <p14:creationId xmlns:p14="http://schemas.microsoft.com/office/powerpoint/2010/main" val="25962394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AEA3A-2740-A41C-87A8-203135B7DEDF}"/>
              </a:ext>
            </a:extLst>
          </p:cNvPr>
          <p:cNvSpPr>
            <a:spLocks noGrp="1"/>
          </p:cNvSpPr>
          <p:nvPr>
            <p:ph type="title"/>
          </p:nvPr>
        </p:nvSpPr>
        <p:spPr/>
        <p:txBody>
          <a:bodyPr/>
          <a:lstStyle/>
          <a:p>
            <a:r>
              <a:rPr lang="en-US" dirty="0"/>
              <a:t>The Golden Rule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3E978E6-E2E5-4B04-1142-E27C5113439C}"/>
                  </a:ext>
                </a:extLst>
              </p:cNvPr>
              <p:cNvSpPr>
                <a:spLocks noGrp="1"/>
              </p:cNvSpPr>
              <p:nvPr>
                <p:ph idx="1"/>
              </p:nvPr>
            </p:nvSpPr>
            <p:spPr/>
            <p:txBody>
              <a:bodyPr/>
              <a:lstStyle/>
              <a:p>
                <a:r>
                  <a:rPr lang="en-US" dirty="0"/>
                  <a:t>Let’s say we want a decided on some level of a steady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𝑠𝑠</m:t>
                        </m:r>
                      </m:sub>
                    </m:sSub>
                  </m:oMath>
                </a14:m>
                <a:r>
                  <a:rPr lang="en-US" dirty="0"/>
                  <a:t> we would like the economy to be at</a:t>
                </a:r>
              </a:p>
              <a:p>
                <a:pPr lvl="1"/>
                <a:r>
                  <a:rPr lang="en-US" dirty="0"/>
                  <a:t>How much does the economy need to save to make this happen?</a:t>
                </a:r>
              </a:p>
              <a:p>
                <a:pPr lvl="1"/>
                <a14:m>
                  <m:oMath xmlns:m="http://schemas.openxmlformats.org/officeDocument/2006/math">
                    <m:r>
                      <a:rPr lang="en-US" b="0" i="1" smtClean="0">
                        <a:latin typeface="Cambria Math" panose="02040503050406030204" pitchFamily="18" charset="0"/>
                      </a:rPr>
                      <m:t>𝑠𝑓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𝑠𝑠</m:t>
                            </m:r>
                          </m:sub>
                        </m:sSub>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𝑛</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𝑠𝑠</m:t>
                        </m:r>
                      </m:sub>
                    </m:sSub>
                  </m:oMath>
                </a14:m>
                <a:endParaRPr lang="en-US" dirty="0"/>
              </a:p>
              <a:p>
                <a:pPr lvl="1"/>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𝑛</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𝑠𝑠</m:t>
                            </m:r>
                          </m:sub>
                        </m:sSub>
                      </m:num>
                      <m:den>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𝑠𝑠</m:t>
                                </m:r>
                              </m:sub>
                            </m:sSub>
                          </m:e>
                        </m:d>
                      </m:den>
                    </m:f>
                  </m:oMath>
                </a14:m>
                <a:endParaRPr lang="en-US" dirty="0"/>
              </a:p>
              <a:p>
                <a:r>
                  <a:rPr lang="en-US" dirty="0"/>
                  <a:t>What does this mean?</a:t>
                </a:r>
              </a:p>
              <a:p>
                <a:pPr lvl="1"/>
                <a:r>
                  <a:rPr lang="en-US" dirty="0"/>
                  <a:t>The economy needs to save at a rate that is sufficient to make up for the amount of depreciation and population growth that will take place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𝑠𝑠</m:t>
                        </m:r>
                      </m:sub>
                    </m:sSub>
                  </m:oMath>
                </a14:m>
                <a:endParaRPr lang="en-US" dirty="0"/>
              </a:p>
            </p:txBody>
          </p:sp>
        </mc:Choice>
        <mc:Fallback>
          <p:sp>
            <p:nvSpPr>
              <p:cNvPr id="3" name="Content Placeholder 2">
                <a:extLst>
                  <a:ext uri="{FF2B5EF4-FFF2-40B4-BE49-F238E27FC236}">
                    <a16:creationId xmlns:a16="http://schemas.microsoft.com/office/drawing/2014/main" id="{43E978E6-E2E5-4B04-1142-E27C5113439C}"/>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12231016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AEA3A-2740-A41C-87A8-203135B7DEDF}"/>
              </a:ext>
            </a:extLst>
          </p:cNvPr>
          <p:cNvSpPr>
            <a:spLocks noGrp="1"/>
          </p:cNvSpPr>
          <p:nvPr>
            <p:ph type="title"/>
          </p:nvPr>
        </p:nvSpPr>
        <p:spPr/>
        <p:txBody>
          <a:bodyPr/>
          <a:lstStyle/>
          <a:p>
            <a:r>
              <a:rPr lang="en-US" dirty="0"/>
              <a:t>The Golden Rule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3E978E6-E2E5-4B04-1142-E27C5113439C}"/>
                  </a:ext>
                </a:extLst>
              </p:cNvPr>
              <p:cNvSpPr>
                <a:spLocks noGrp="1"/>
              </p:cNvSpPr>
              <p:nvPr>
                <p:ph idx="1"/>
              </p:nvPr>
            </p:nvSpPr>
            <p:spPr/>
            <p:txBody>
              <a:bodyPr>
                <a:normAutofit fontScale="92500" lnSpcReduction="10000"/>
              </a:bodyPr>
              <a:lstStyle/>
              <a:p>
                <a:r>
                  <a:rPr lang="en-US" dirty="0"/>
                  <a:t>We can express consumption per capita in terms of capital per worker</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𝑠𝑠</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𝑛</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𝑠𝑠</m:t>
                                </m:r>
                              </m:sub>
                            </m:sSub>
                          </m:num>
                          <m:den>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𝑠𝑠</m:t>
                                    </m:r>
                                  </m:sub>
                                </m:sSub>
                              </m:e>
                            </m:d>
                          </m:den>
                        </m:f>
                      </m:e>
                    </m:d>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𝑠𝑠</m:t>
                            </m:r>
                          </m:sub>
                        </m:sSub>
                      </m:e>
                    </m:d>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𝑠𝑠</m:t>
                            </m:r>
                          </m:sub>
                        </m:sSub>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𝑠𝑠</m:t>
                            </m:r>
                          </m:sub>
                        </m:sSub>
                      </m:e>
                    </m:d>
                  </m:oMath>
                </a14:m>
                <a:endParaRPr lang="en-US" dirty="0"/>
              </a:p>
              <a:p>
                <a:pPr lvl="1"/>
                <a:r>
                  <a:rPr lang="en-US" dirty="0"/>
                  <a:t>The economy will consume everything leftover after making up for depreciation and population growth in the steady state</a:t>
                </a:r>
              </a:p>
              <a:p>
                <a:r>
                  <a:rPr lang="en-US" dirty="0"/>
                  <a:t>What maximizes this expression? Find the first-order conditions (FOC)</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𝑔𝑟</m:t>
                            </m:r>
                          </m:sub>
                        </m:sSub>
                      </m:e>
                    </m:d>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oMath>
                </a14:m>
                <a:endParaRPr lang="en-US" dirty="0"/>
              </a:p>
              <a:p>
                <a:r>
                  <a:rPr lang="en-US" dirty="0"/>
                  <a:t>What does this mean?</a:t>
                </a:r>
              </a:p>
              <a:p>
                <a:pPr lvl="1"/>
                <a:r>
                  <a:rPr lang="en-US" dirty="0"/>
                  <a:t>The Golden Rule capital stock is such that, at the margin, the additional output you get from having more capital exactly equals the extra investment that will be required to maintain it</a:t>
                </a:r>
              </a:p>
              <a:p>
                <a:pPr lvl="1"/>
                <a:r>
                  <a:rPr lang="en-US" dirty="0"/>
                  <a:t>The marginal product of capital per worker needs to be equal to the depreciation and population growth level you want to obtain</a:t>
                </a:r>
              </a:p>
            </p:txBody>
          </p:sp>
        </mc:Choice>
        <mc:Fallback xmlns="">
          <p:sp>
            <p:nvSpPr>
              <p:cNvPr id="3" name="Content Placeholder 2">
                <a:extLst>
                  <a:ext uri="{FF2B5EF4-FFF2-40B4-BE49-F238E27FC236}">
                    <a16:creationId xmlns:a16="http://schemas.microsoft.com/office/drawing/2014/main" id="{43E978E6-E2E5-4B04-1142-E27C5113439C}"/>
                  </a:ext>
                </a:extLst>
              </p:cNvPr>
              <p:cNvSpPr>
                <a:spLocks noGrp="1" noRot="1" noChangeAspect="1" noMove="1" noResize="1" noEditPoints="1" noAdjustHandles="1" noChangeArrowheads="1" noChangeShapeType="1" noTextEdit="1"/>
              </p:cNvSpPr>
              <p:nvPr>
                <p:ph idx="1"/>
              </p:nvPr>
            </p:nvSpPr>
            <p:spPr>
              <a:blipFill>
                <a:blip r:embed="rId2"/>
                <a:stretch>
                  <a:fillRect l="-965" t="-2616" b="-2326"/>
                </a:stretch>
              </a:blipFill>
            </p:spPr>
            <p:txBody>
              <a:bodyPr/>
              <a:lstStyle/>
              <a:p>
                <a:r>
                  <a:rPr lang="en-US">
                    <a:noFill/>
                  </a:rPr>
                  <a:t> </a:t>
                </a:r>
              </a:p>
            </p:txBody>
          </p:sp>
        </mc:Fallback>
      </mc:AlternateContent>
    </p:spTree>
    <p:extLst>
      <p:ext uri="{BB962C8B-B14F-4D97-AF65-F5344CB8AC3E}">
        <p14:creationId xmlns:p14="http://schemas.microsoft.com/office/powerpoint/2010/main" val="24055812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7CC6A-5B3E-EFDD-DCD1-118A7AE65C25}"/>
              </a:ext>
            </a:extLst>
          </p:cNvPr>
          <p:cNvSpPr>
            <a:spLocks noGrp="1"/>
          </p:cNvSpPr>
          <p:nvPr>
            <p:ph type="title"/>
          </p:nvPr>
        </p:nvSpPr>
        <p:spPr/>
        <p:txBody>
          <a:bodyPr/>
          <a:lstStyle/>
          <a:p>
            <a:r>
              <a:rPr lang="en-US" dirty="0"/>
              <a:t>Solow Growth Model: Markets</a:t>
            </a:r>
          </a:p>
        </p:txBody>
      </p:sp>
      <p:sp>
        <p:nvSpPr>
          <p:cNvPr id="3" name="Text Placeholder 2">
            <a:extLst>
              <a:ext uri="{FF2B5EF4-FFF2-40B4-BE49-F238E27FC236}">
                <a16:creationId xmlns:a16="http://schemas.microsoft.com/office/drawing/2014/main" id="{74ACF29B-2DC7-80BC-48F6-B3ADCDEF662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067286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A6529-54C9-9853-E4FE-A39D37403AF9}"/>
              </a:ext>
            </a:extLst>
          </p:cNvPr>
          <p:cNvSpPr>
            <a:spLocks noGrp="1"/>
          </p:cNvSpPr>
          <p:nvPr>
            <p:ph type="title"/>
          </p:nvPr>
        </p:nvSpPr>
        <p:spPr/>
        <p:txBody>
          <a:bodyPr/>
          <a:lstStyle/>
          <a:p>
            <a:r>
              <a:rPr lang="en-US" dirty="0"/>
              <a:t>Markets</a:t>
            </a:r>
          </a:p>
        </p:txBody>
      </p:sp>
      <p:sp>
        <p:nvSpPr>
          <p:cNvPr id="3" name="Content Placeholder 2">
            <a:extLst>
              <a:ext uri="{FF2B5EF4-FFF2-40B4-BE49-F238E27FC236}">
                <a16:creationId xmlns:a16="http://schemas.microsoft.com/office/drawing/2014/main" id="{7E166E29-1B1B-F9DC-A5B4-25934086ACF3}"/>
              </a:ext>
            </a:extLst>
          </p:cNvPr>
          <p:cNvSpPr>
            <a:spLocks noGrp="1"/>
          </p:cNvSpPr>
          <p:nvPr>
            <p:ph idx="1"/>
          </p:nvPr>
        </p:nvSpPr>
        <p:spPr/>
        <p:txBody>
          <a:bodyPr/>
          <a:lstStyle/>
          <a:p>
            <a:r>
              <a:rPr lang="en-US" dirty="0"/>
              <a:t>How are factor inputs decided? When firms, workers, and capital interact in the market</a:t>
            </a:r>
          </a:p>
          <a:p>
            <a:pPr lvl="1"/>
            <a:r>
              <a:rPr lang="en-US" dirty="0"/>
              <a:t>Factor Markets</a:t>
            </a:r>
          </a:p>
          <a:p>
            <a:pPr lvl="1"/>
            <a:r>
              <a:rPr lang="en-US" dirty="0"/>
              <a:t>The Firm’s Decision</a:t>
            </a:r>
          </a:p>
          <a:p>
            <a:pPr lvl="1"/>
            <a:r>
              <a:rPr lang="en-US" dirty="0"/>
              <a:t>Market Clearing</a:t>
            </a:r>
          </a:p>
          <a:p>
            <a:pPr lvl="1"/>
            <a:r>
              <a:rPr lang="en-US" dirty="0"/>
              <a:t>Profits</a:t>
            </a:r>
          </a:p>
          <a:p>
            <a:pPr lvl="1"/>
            <a:r>
              <a:rPr lang="en-US" dirty="0"/>
              <a:t>Interest Rates</a:t>
            </a:r>
          </a:p>
          <a:p>
            <a:pPr lvl="1"/>
            <a:r>
              <a:rPr lang="en-US" dirty="0"/>
              <a:t>Response to Prices</a:t>
            </a:r>
          </a:p>
        </p:txBody>
      </p:sp>
    </p:spTree>
    <p:extLst>
      <p:ext uri="{BB962C8B-B14F-4D97-AF65-F5344CB8AC3E}">
        <p14:creationId xmlns:p14="http://schemas.microsoft.com/office/powerpoint/2010/main" val="28867540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61EDB-E804-1709-C835-8D8F462BB8B3}"/>
              </a:ext>
            </a:extLst>
          </p:cNvPr>
          <p:cNvSpPr>
            <a:spLocks noGrp="1"/>
          </p:cNvSpPr>
          <p:nvPr>
            <p:ph type="title"/>
          </p:nvPr>
        </p:nvSpPr>
        <p:spPr/>
        <p:txBody>
          <a:bodyPr/>
          <a:lstStyle/>
          <a:p>
            <a:r>
              <a:rPr lang="en-US" dirty="0"/>
              <a:t>Economic Growth in the Very Long Run</a:t>
            </a:r>
          </a:p>
        </p:txBody>
      </p:sp>
      <p:sp>
        <p:nvSpPr>
          <p:cNvPr id="3" name="Content Placeholder 2">
            <a:extLst>
              <a:ext uri="{FF2B5EF4-FFF2-40B4-BE49-F238E27FC236}">
                <a16:creationId xmlns:a16="http://schemas.microsoft.com/office/drawing/2014/main" id="{1B644703-C480-D146-2FA1-CF04C82AC96F}"/>
              </a:ext>
            </a:extLst>
          </p:cNvPr>
          <p:cNvSpPr>
            <a:spLocks noGrp="1"/>
          </p:cNvSpPr>
          <p:nvPr>
            <p:ph idx="1"/>
          </p:nvPr>
        </p:nvSpPr>
        <p:spPr/>
        <p:txBody>
          <a:bodyPr/>
          <a:lstStyle/>
          <a:p>
            <a:r>
              <a:rPr lang="en-US" dirty="0"/>
              <a:t>It is difficult to measure economic growth going back hundreds of years</a:t>
            </a:r>
          </a:p>
          <a:p>
            <a:pPr lvl="1"/>
            <a:r>
              <a:rPr lang="en-US" dirty="0"/>
              <a:t>No statistical agencies for proper national accounting </a:t>
            </a:r>
          </a:p>
          <a:p>
            <a:pPr lvl="1"/>
            <a:r>
              <a:rPr lang="en-US" dirty="0"/>
              <a:t>Lack quality data on output – a lot of guess work</a:t>
            </a:r>
          </a:p>
          <a:p>
            <a:r>
              <a:rPr lang="en-US" dirty="0"/>
              <a:t>Maddison (2001) </a:t>
            </a:r>
          </a:p>
          <a:p>
            <a:pPr lvl="1"/>
            <a:r>
              <a:rPr lang="en-US" dirty="0"/>
              <a:t>Piece meal data from various sources </a:t>
            </a:r>
          </a:p>
          <a:p>
            <a:pPr lvl="1"/>
            <a:r>
              <a:rPr lang="en-US" dirty="0"/>
              <a:t>Average height, total number of livestock, crop yields or total output of very specific industries, such as iron</a:t>
            </a:r>
          </a:p>
          <a:p>
            <a:pPr lvl="1"/>
            <a:r>
              <a:rPr lang="en-US" dirty="0"/>
              <a:t>Minimum level of subsistence – below this people starve</a:t>
            </a:r>
          </a:p>
          <a:p>
            <a:pPr lvl="1"/>
            <a:r>
              <a:rPr lang="en-US" dirty="0"/>
              <a:t>This is about 400 dollars a year at current prices</a:t>
            </a:r>
          </a:p>
          <a:p>
            <a:pPr lvl="1"/>
            <a:endParaRPr lang="en-US" dirty="0"/>
          </a:p>
        </p:txBody>
      </p:sp>
    </p:spTree>
    <p:extLst>
      <p:ext uri="{BB962C8B-B14F-4D97-AF65-F5344CB8AC3E}">
        <p14:creationId xmlns:p14="http://schemas.microsoft.com/office/powerpoint/2010/main" val="32968579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EF19D-DEFB-FB24-0D92-AF4AA137F9C7}"/>
              </a:ext>
            </a:extLst>
          </p:cNvPr>
          <p:cNvSpPr>
            <a:spLocks noGrp="1"/>
          </p:cNvSpPr>
          <p:nvPr>
            <p:ph type="title"/>
          </p:nvPr>
        </p:nvSpPr>
        <p:spPr/>
        <p:txBody>
          <a:bodyPr/>
          <a:lstStyle/>
          <a:p>
            <a:r>
              <a:rPr lang="en-US" dirty="0"/>
              <a:t>Markets: Factor Markets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B4A1C9-ECBF-8791-124B-ADBA10D6ACE5}"/>
                  </a:ext>
                </a:extLst>
              </p:cNvPr>
              <p:cNvSpPr>
                <a:spLocks noGrp="1"/>
              </p:cNvSpPr>
              <p:nvPr>
                <p:ph idx="1"/>
              </p:nvPr>
            </p:nvSpPr>
            <p:spPr/>
            <p:txBody>
              <a:bodyPr/>
              <a:lstStyle/>
              <a:p>
                <a:r>
                  <a:rPr lang="en-US" dirty="0"/>
                  <a:t>We will assume perfect competition in the markets for labor and capital</a:t>
                </a:r>
              </a:p>
              <a:p>
                <a:pPr lvl="1"/>
                <a:r>
                  <a:rPr lang="en-US" dirty="0"/>
                  <a:t>Firms and workers are price, wage, and rental rate takers (no market power)</a:t>
                </a:r>
              </a:p>
              <a:p>
                <a:pPr lvl="1"/>
                <a:r>
                  <a:rPr lang="en-US" dirty="0"/>
                  <a:t>There is a wage </a:t>
                </a:r>
                <a14:m>
                  <m:oMath xmlns:m="http://schemas.openxmlformats.org/officeDocument/2006/math">
                    <m:r>
                      <a:rPr lang="en-US" b="0" i="1" smtClean="0">
                        <a:latin typeface="Cambria Math" panose="02040503050406030204" pitchFamily="18" charset="0"/>
                      </a:rPr>
                      <m:t>𝑤</m:t>
                    </m:r>
                  </m:oMath>
                </a14:m>
                <a:endParaRPr lang="en-US" dirty="0"/>
              </a:p>
              <a:p>
                <a:pPr lvl="1"/>
                <a:r>
                  <a:rPr lang="en-US" dirty="0"/>
                  <a:t>There is a rental rate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𝐾</m:t>
                        </m:r>
                      </m:sup>
                    </m:sSup>
                  </m:oMath>
                </a14:m>
                <a:endParaRPr lang="en-US" dirty="0"/>
              </a:p>
              <a:p>
                <a:r>
                  <a:rPr lang="en-US" dirty="0"/>
                  <a:t>Under perfect competition for labor</a:t>
                </a:r>
              </a:p>
              <a:p>
                <a:pPr lvl="1"/>
                <a:r>
                  <a:rPr lang="en-US" dirty="0"/>
                  <a:t>Firms can hire as much units of labor </a:t>
                </a:r>
                <a14:m>
                  <m:oMath xmlns:m="http://schemas.openxmlformats.org/officeDocument/2006/math">
                    <m:r>
                      <a:rPr lang="en-US" b="0" i="1" smtClean="0">
                        <a:latin typeface="Cambria Math" panose="02040503050406030204" pitchFamily="18" charset="0"/>
                      </a:rPr>
                      <m:t>𝐿</m:t>
                    </m:r>
                  </m:oMath>
                </a14:m>
                <a:r>
                  <a:rPr lang="en-US" dirty="0"/>
                  <a:t> they want at wage </a:t>
                </a:r>
                <a14:m>
                  <m:oMath xmlns:m="http://schemas.openxmlformats.org/officeDocument/2006/math">
                    <m:r>
                      <a:rPr lang="en-US" b="0" i="1" smtClean="0">
                        <a:latin typeface="Cambria Math" panose="02040503050406030204" pitchFamily="18" charset="0"/>
                      </a:rPr>
                      <m:t>𝑤</m:t>
                    </m:r>
                  </m:oMath>
                </a14:m>
                <a:r>
                  <a:rPr lang="en-US" dirty="0"/>
                  <a:t> and workers get paid </a:t>
                </a:r>
                <a14:m>
                  <m:oMath xmlns:m="http://schemas.openxmlformats.org/officeDocument/2006/math">
                    <m:r>
                      <a:rPr lang="en-US" b="0" i="1" smtClean="0">
                        <a:latin typeface="Cambria Math" panose="02040503050406030204" pitchFamily="18" charset="0"/>
                      </a:rPr>
                      <m:t>𝑤</m:t>
                    </m:r>
                  </m:oMath>
                </a14:m>
                <a:r>
                  <a:rPr lang="en-US" dirty="0"/>
                  <a:t> per unit of labor supplied</a:t>
                </a:r>
              </a:p>
              <a:p>
                <a:pPr lvl="1"/>
                <a:r>
                  <a:rPr lang="en-US" dirty="0"/>
                  <a:t>In equilibrium, </a:t>
                </a:r>
                <a14:m>
                  <m:oMath xmlns:m="http://schemas.openxmlformats.org/officeDocument/2006/math">
                    <m:r>
                      <a:rPr lang="en-US" b="0" i="1" smtClean="0">
                        <a:latin typeface="Cambria Math" panose="02040503050406030204" pitchFamily="18" charset="0"/>
                      </a:rPr>
                      <m:t>𝑤</m:t>
                    </m:r>
                  </m:oMath>
                </a14:m>
                <a:r>
                  <a:rPr lang="en-US" dirty="0"/>
                  <a:t> must be such that firms want to hire exactly the </a:t>
                </a:r>
                <a14:m>
                  <m:oMath xmlns:m="http://schemas.openxmlformats.org/officeDocument/2006/math">
                    <m:r>
                      <a:rPr lang="en-US" b="0" i="1" smtClean="0">
                        <a:latin typeface="Cambria Math" panose="02040503050406030204" pitchFamily="18" charset="0"/>
                      </a:rPr>
                      <m:t>𝐿</m:t>
                    </m:r>
                  </m:oMath>
                </a14:m>
                <a:r>
                  <a:rPr lang="en-US" dirty="0"/>
                  <a:t> units of labor that workers supply</a:t>
                </a:r>
              </a:p>
            </p:txBody>
          </p:sp>
        </mc:Choice>
        <mc:Fallback xmlns="">
          <p:sp>
            <p:nvSpPr>
              <p:cNvPr id="3" name="Content Placeholder 2">
                <a:extLst>
                  <a:ext uri="{FF2B5EF4-FFF2-40B4-BE49-F238E27FC236}">
                    <a16:creationId xmlns:a16="http://schemas.microsoft.com/office/drawing/2014/main" id="{13B4A1C9-ECBF-8791-124B-ADBA10D6ACE5}"/>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6736657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EF19D-DEFB-FB24-0D92-AF4AA137F9C7}"/>
              </a:ext>
            </a:extLst>
          </p:cNvPr>
          <p:cNvSpPr>
            <a:spLocks noGrp="1"/>
          </p:cNvSpPr>
          <p:nvPr>
            <p:ph type="title"/>
          </p:nvPr>
        </p:nvSpPr>
        <p:spPr/>
        <p:txBody>
          <a:bodyPr/>
          <a:lstStyle/>
          <a:p>
            <a:r>
              <a:rPr lang="en-US" dirty="0"/>
              <a:t>Markets: Factor Markets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B4A1C9-ECBF-8791-124B-ADBA10D6ACE5}"/>
                  </a:ext>
                </a:extLst>
              </p:cNvPr>
              <p:cNvSpPr>
                <a:spLocks noGrp="1"/>
              </p:cNvSpPr>
              <p:nvPr>
                <p:ph idx="1"/>
              </p:nvPr>
            </p:nvSpPr>
            <p:spPr/>
            <p:txBody>
              <a:bodyPr/>
              <a:lstStyle/>
              <a:p>
                <a:r>
                  <a:rPr lang="en-US" dirty="0"/>
                  <a:t>Under perfect competition for capital</a:t>
                </a:r>
              </a:p>
              <a:p>
                <a:pPr lvl="1"/>
                <a:r>
                  <a:rPr lang="en-US" sz="2600" dirty="0"/>
                  <a:t>We use the rental cost of capital input, </a:t>
                </a:r>
                <a14:m>
                  <m:oMath xmlns:m="http://schemas.openxmlformats.org/officeDocument/2006/math">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𝑟</m:t>
                        </m:r>
                      </m:e>
                      <m:sup>
                        <m:r>
                          <a:rPr lang="en-US" sz="2600" b="0" i="1" smtClean="0">
                            <a:latin typeface="Cambria Math" panose="02040503050406030204" pitchFamily="18" charset="0"/>
                          </a:rPr>
                          <m:t>𝐾</m:t>
                        </m:r>
                      </m:sup>
                    </m:sSup>
                  </m:oMath>
                </a14:m>
                <a:r>
                  <a:rPr lang="en-US" sz="2600" dirty="0"/>
                  <a:t>, or the rental rate</a:t>
                </a:r>
              </a:p>
              <a:p>
                <a:pPr lvl="1"/>
                <a:r>
                  <a:rPr lang="en-US" sz="2600" dirty="0"/>
                  <a:t>Conceptually, we will assume that firms do not own capital, but rent it from households  </a:t>
                </a:r>
              </a:p>
              <a:p>
                <a:pPr lvl="2"/>
                <a:r>
                  <a:rPr lang="en-US" sz="2400" dirty="0"/>
                  <a:t>This actually makes no difference for the rental rate </a:t>
                </a:r>
              </a:p>
              <a:p>
                <a:pPr lvl="1"/>
                <a:r>
                  <a:rPr lang="en-US" sz="2600" dirty="0"/>
                  <a:t>Firms rent </a:t>
                </a:r>
                <a14:m>
                  <m:oMath xmlns:m="http://schemas.openxmlformats.org/officeDocument/2006/math">
                    <m:r>
                      <a:rPr lang="en-US" sz="2600" b="0" i="1" smtClean="0">
                        <a:latin typeface="Cambria Math" panose="02040503050406030204" pitchFamily="18" charset="0"/>
                      </a:rPr>
                      <m:t>𝐾</m:t>
                    </m:r>
                  </m:oMath>
                </a14:m>
                <a:r>
                  <a:rPr lang="en-US" sz="2600" dirty="0"/>
                  <a:t> units of capital at the rental rate </a:t>
                </a:r>
                <a14:m>
                  <m:oMath xmlns:m="http://schemas.openxmlformats.org/officeDocument/2006/math">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𝑟</m:t>
                        </m:r>
                      </m:e>
                      <m:sup>
                        <m:r>
                          <a:rPr lang="en-US" sz="2600" b="0" i="1" smtClean="0">
                            <a:latin typeface="Cambria Math" panose="02040503050406030204" pitchFamily="18" charset="0"/>
                          </a:rPr>
                          <m:t>𝐾</m:t>
                        </m:r>
                      </m:sup>
                    </m:sSup>
                  </m:oMath>
                </a14:m>
                <a:r>
                  <a:rPr lang="en-US" sz="2600" dirty="0"/>
                  <a:t> for one period and return capital at the end of the period</a:t>
                </a:r>
              </a:p>
              <a:p>
                <a:pPr lvl="1"/>
                <a:r>
                  <a:rPr lang="en-US" sz="2600" dirty="0"/>
                  <a:t>Capital is returned after the end of the period with depreciation</a:t>
                </a:r>
              </a:p>
              <a:p>
                <a:pPr lvl="1"/>
                <a:endParaRPr lang="en-US" dirty="0"/>
              </a:p>
            </p:txBody>
          </p:sp>
        </mc:Choice>
        <mc:Fallback xmlns="">
          <p:sp>
            <p:nvSpPr>
              <p:cNvPr id="3" name="Content Placeholder 2">
                <a:extLst>
                  <a:ext uri="{FF2B5EF4-FFF2-40B4-BE49-F238E27FC236}">
                    <a16:creationId xmlns:a16="http://schemas.microsoft.com/office/drawing/2014/main" id="{13B4A1C9-ECBF-8791-124B-ADBA10D6ACE5}"/>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32475945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A8309-FD44-BD48-A66F-4B10B9BB980B}"/>
              </a:ext>
            </a:extLst>
          </p:cNvPr>
          <p:cNvSpPr>
            <a:spLocks noGrp="1"/>
          </p:cNvSpPr>
          <p:nvPr>
            <p:ph type="title"/>
          </p:nvPr>
        </p:nvSpPr>
        <p:spPr/>
        <p:txBody>
          <a:bodyPr/>
          <a:lstStyle/>
          <a:p>
            <a:r>
              <a:rPr lang="en-US" dirty="0"/>
              <a:t>Markets: The Firm’s Decision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A54C5B0-F0F9-0AF6-D165-7376AE0C37BD}"/>
                  </a:ext>
                </a:extLst>
              </p:cNvPr>
              <p:cNvSpPr>
                <a:spLocks noGrp="1"/>
              </p:cNvSpPr>
              <p:nvPr>
                <p:ph idx="1"/>
              </p:nvPr>
            </p:nvSpPr>
            <p:spPr>
              <a:xfrm>
                <a:off x="838200" y="1825625"/>
                <a:ext cx="10515600" cy="4844116"/>
              </a:xfrm>
            </p:spPr>
            <p:txBody>
              <a:bodyPr>
                <a:normAutofit lnSpcReduction="10000"/>
              </a:bodyPr>
              <a:lstStyle/>
              <a:p>
                <a:r>
                  <a:rPr lang="en-US" dirty="0"/>
                  <a:t>For a single and homogenous good produced in the economy</a:t>
                </a:r>
              </a:p>
              <a:p>
                <a:pPr lvl="1"/>
                <a:r>
                  <a:rPr lang="en-US" dirty="0"/>
                  <a:t>Firm </a:t>
                </a:r>
                <a14:m>
                  <m:oMath xmlns:m="http://schemas.openxmlformats.org/officeDocument/2006/math">
                    <m:r>
                      <a:rPr lang="en-US" b="0" i="1" smtClean="0">
                        <a:latin typeface="Cambria Math" panose="02040503050406030204" pitchFamily="18" charset="0"/>
                      </a:rPr>
                      <m:t>𝑖</m:t>
                    </m:r>
                  </m:oMath>
                </a14:m>
                <a:r>
                  <a:rPr lang="en-US" dirty="0"/>
                  <a:t> will demand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𝑖</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𝑖</m:t>
                        </m:r>
                      </m:sub>
                    </m:sSub>
                  </m:oMath>
                </a14:m>
                <a:endParaRPr lang="en-US" dirty="0"/>
              </a:p>
              <a:p>
                <a:pPr lvl="1"/>
                <a:r>
                  <a:rPr lang="en-US" dirty="0"/>
                  <a:t>All firms have the same access to the same technology for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oMath>
                </a14:m>
                <a:endParaRPr lang="en-US" dirty="0"/>
              </a:p>
              <a:p>
                <a:r>
                  <a:rPr lang="en-US" dirty="0"/>
                  <a:t>Profit Maximization</a:t>
                </a:r>
              </a:p>
              <a:p>
                <a:pPr lvl="1"/>
                <a:r>
                  <a:rPr lang="en-US" dirty="0"/>
                  <a:t>Firms will maximize </a:t>
                </a:r>
                <a:r>
                  <a:rPr lang="en-US" b="1" dirty="0"/>
                  <a:t>economic profits </a:t>
                </a:r>
                <a:r>
                  <a:rPr lang="en-US" dirty="0"/>
                  <a:t>at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𝑖</m:t>
                                </m:r>
                              </m:sub>
                            </m:sSub>
                          </m:lim>
                        </m:limLow>
                      </m:fName>
                      <m:e>
                        <m:r>
                          <a:rPr lang="en-US" b="0" i="1" smtClean="0">
                            <a:latin typeface="Cambria Math" panose="02040503050406030204" pitchFamily="18" charset="0"/>
                          </a:rPr>
                          <m:t>𝐹</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r>
                          <a:rPr lang="en-US" b="0" i="1" smtClean="0">
                            <a:latin typeface="Cambria Math" panose="02040503050406030204" pitchFamily="18" charset="0"/>
                          </a:rPr>
                          <m:t>𝑤</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𝐾</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𝑖</m:t>
                            </m:r>
                          </m:sub>
                        </m:sSub>
                      </m:e>
                    </m:func>
                  </m:oMath>
                </a14:m>
                <a:endParaRPr lang="en-US" dirty="0"/>
              </a:p>
              <a:p>
                <a:pPr lvl="1"/>
                <a:r>
                  <a:rPr lang="en-US" dirty="0"/>
                  <a:t>Where economic profits are equal to the output it produces less </a:t>
                </a:r>
                <a14:m>
                  <m:oMath xmlns:m="http://schemas.openxmlformats.org/officeDocument/2006/math">
                    <m:r>
                      <a:rPr lang="en-US" b="0" i="1" smtClean="0">
                        <a:latin typeface="Cambria Math" panose="02040503050406030204" pitchFamily="18" charset="0"/>
                      </a:rPr>
                      <m:t>𝑤</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𝑖</m:t>
                        </m:r>
                      </m:sub>
                    </m:sSub>
                  </m:oMath>
                </a14:m>
                <a:r>
                  <a:rPr lang="en-US" dirty="0"/>
                  <a:t> for labor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𝐾</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𝑖</m:t>
                        </m:r>
                      </m:sub>
                    </m:sSub>
                  </m:oMath>
                </a14:m>
                <a:r>
                  <a:rPr lang="en-US" dirty="0"/>
                  <a:t> for capital (Note we still need </a:t>
                </a:r>
                <a14:m>
                  <m:oMath xmlns:m="http://schemas.openxmlformats.org/officeDocument/2006/math">
                    <m:r>
                      <a:rPr lang="en-US" b="0" i="1" smtClean="0">
                        <a:latin typeface="Cambria Math" panose="02040503050406030204" pitchFamily="18" charset="0"/>
                      </a:rPr>
                      <m:t>𝑝</m:t>
                    </m:r>
                  </m:oMath>
                </a14:m>
                <a:r>
                  <a:rPr lang="en-US" dirty="0"/>
                  <a:t>)</a:t>
                </a:r>
              </a:p>
              <a:p>
                <a:r>
                  <a:rPr lang="en-US" dirty="0"/>
                  <a:t>First Order Conditions to maximize economic profits</a:t>
                </a:r>
              </a:p>
              <a:p>
                <a:pPr lvl="1"/>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num>
                      <m:den>
                        <m:r>
                          <a:rPr lang="en-US" b="0" i="1" smtClean="0">
                            <a:latin typeface="Cambria Math" panose="02040503050406030204" pitchFamily="18" charset="0"/>
                          </a:rPr>
                          <m:t>𝜕</m:t>
                        </m:r>
                        <m:r>
                          <a:rPr lang="en-US" b="0" i="1" smtClean="0">
                            <a:latin typeface="Cambria Math" panose="02040503050406030204" pitchFamily="18" charset="0"/>
                          </a:rPr>
                          <m:t>𝐾</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𝐾</m:t>
                        </m:r>
                      </m:sup>
                    </m:sSup>
                    <m:r>
                      <a:rPr lang="en-US" b="0" i="1" smtClean="0">
                        <a:latin typeface="Cambria Math" panose="02040503050406030204" pitchFamily="18" charset="0"/>
                      </a:rPr>
                      <m:t>=0</m:t>
                    </m:r>
                  </m:oMath>
                </a14:m>
                <a:r>
                  <a:rPr lang="en-US" dirty="0"/>
                  <a:t> and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num>
                      <m:den>
                        <m:r>
                          <a:rPr lang="en-US" b="0" i="1" smtClean="0">
                            <a:latin typeface="Cambria Math" panose="02040503050406030204" pitchFamily="18" charset="0"/>
                          </a:rPr>
                          <m:t>𝜕</m:t>
                        </m:r>
                        <m:r>
                          <a:rPr lang="en-US" b="0" i="1" smtClean="0">
                            <a:latin typeface="Cambria Math" panose="02040503050406030204" pitchFamily="18" charset="0"/>
                          </a:rPr>
                          <m:t>𝐿</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𝐿</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=0</m:t>
                    </m:r>
                  </m:oMath>
                </a14:m>
                <a:endParaRPr lang="en-US" dirty="0"/>
              </a:p>
              <a:p>
                <a:pPr lvl="1"/>
                <a14:m>
                  <m:oMath xmlns:m="http://schemas.openxmlformats.org/officeDocument/2006/math">
                    <m:r>
                      <a:rPr lang="en-US" b="0" i="1" smtClean="0">
                        <a:latin typeface="Cambria Math" panose="02040503050406030204" pitchFamily="18" charset="0"/>
                      </a:rPr>
                      <m:t>𝑀𝑃𝐾</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𝐾</m:t>
                        </m:r>
                      </m:sup>
                    </m:sSup>
                  </m:oMath>
                </a14:m>
                <a:endParaRPr lang="en-US" dirty="0"/>
              </a:p>
              <a:p>
                <a:pPr lvl="1"/>
                <a14:m>
                  <m:oMath xmlns:m="http://schemas.openxmlformats.org/officeDocument/2006/math">
                    <m:r>
                      <a:rPr lang="en-US" b="0" i="1" smtClean="0">
                        <a:latin typeface="Cambria Math" panose="02040503050406030204" pitchFamily="18" charset="0"/>
                      </a:rPr>
                      <m:t>𝑀𝑃𝐿</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𝐿</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r>
                      <a:rPr lang="en-US" b="0" i="1" smtClean="0">
                        <a:latin typeface="Cambria Math" panose="02040503050406030204" pitchFamily="18" charset="0"/>
                      </a:rPr>
                      <m:t>𝑤</m:t>
                    </m:r>
                  </m:oMath>
                </a14:m>
                <a:endParaRPr lang="en-US" dirty="0"/>
              </a:p>
            </p:txBody>
          </p:sp>
        </mc:Choice>
        <mc:Fallback>
          <p:sp>
            <p:nvSpPr>
              <p:cNvPr id="3" name="Content Placeholder 2">
                <a:extLst>
                  <a:ext uri="{FF2B5EF4-FFF2-40B4-BE49-F238E27FC236}">
                    <a16:creationId xmlns:a16="http://schemas.microsoft.com/office/drawing/2014/main" id="{DA54C5B0-F0F9-0AF6-D165-7376AE0C37BD}"/>
                  </a:ext>
                </a:extLst>
              </p:cNvPr>
              <p:cNvSpPr>
                <a:spLocks noGrp="1" noRot="1" noChangeAspect="1" noMove="1" noResize="1" noEditPoints="1" noAdjustHandles="1" noChangeArrowheads="1" noChangeShapeType="1" noTextEdit="1"/>
              </p:cNvSpPr>
              <p:nvPr>
                <p:ph idx="1"/>
              </p:nvPr>
            </p:nvSpPr>
            <p:spPr>
              <a:xfrm>
                <a:off x="838200" y="1825625"/>
                <a:ext cx="10515600" cy="4844116"/>
              </a:xfrm>
              <a:blipFill>
                <a:blip r:embed="rId2"/>
                <a:stretch>
                  <a:fillRect l="-1086" t="-2872" r="-1086"/>
                </a:stretch>
              </a:blipFill>
            </p:spPr>
            <p:txBody>
              <a:bodyPr/>
              <a:lstStyle/>
              <a:p>
                <a:r>
                  <a:rPr lang="en-US">
                    <a:noFill/>
                  </a:rPr>
                  <a:t> </a:t>
                </a:r>
              </a:p>
            </p:txBody>
          </p:sp>
        </mc:Fallback>
      </mc:AlternateContent>
    </p:spTree>
    <p:extLst>
      <p:ext uri="{BB962C8B-B14F-4D97-AF65-F5344CB8AC3E}">
        <p14:creationId xmlns:p14="http://schemas.microsoft.com/office/powerpoint/2010/main" val="42573231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A8309-FD44-BD48-A66F-4B10B9BB980B}"/>
              </a:ext>
            </a:extLst>
          </p:cNvPr>
          <p:cNvSpPr>
            <a:spLocks noGrp="1"/>
          </p:cNvSpPr>
          <p:nvPr>
            <p:ph type="title"/>
          </p:nvPr>
        </p:nvSpPr>
        <p:spPr/>
        <p:txBody>
          <a:bodyPr/>
          <a:lstStyle/>
          <a:p>
            <a:r>
              <a:rPr lang="en-US" dirty="0"/>
              <a:t>Markets: The Firm’s Decision</a:t>
            </a:r>
          </a:p>
        </p:txBody>
      </p:sp>
      <p:pic>
        <p:nvPicPr>
          <p:cNvPr id="4" name="Content Placeholder 3">
            <a:extLst>
              <a:ext uri="{FF2B5EF4-FFF2-40B4-BE49-F238E27FC236}">
                <a16:creationId xmlns:a16="http://schemas.microsoft.com/office/drawing/2014/main" id="{22DD0B49-DD85-D383-E7BD-CA6F8BA0E6A3}"/>
              </a:ext>
            </a:extLst>
          </p:cNvPr>
          <p:cNvPicPr>
            <a:picLocks noGrp="1" noChangeAspect="1"/>
          </p:cNvPicPr>
          <p:nvPr>
            <p:ph idx="1"/>
          </p:nvPr>
        </p:nvPicPr>
        <p:blipFill>
          <a:blip r:embed="rId2"/>
          <a:stretch>
            <a:fillRect/>
          </a:stretch>
        </p:blipFill>
        <p:spPr>
          <a:xfrm>
            <a:off x="838200" y="2032193"/>
            <a:ext cx="10515600" cy="4430326"/>
          </a:xfrm>
          <a:prstGeom prst="rect">
            <a:avLst/>
          </a:prstGeom>
        </p:spPr>
      </p:pic>
    </p:spTree>
    <p:extLst>
      <p:ext uri="{BB962C8B-B14F-4D97-AF65-F5344CB8AC3E}">
        <p14:creationId xmlns:p14="http://schemas.microsoft.com/office/powerpoint/2010/main" val="17089694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A8309-FD44-BD48-A66F-4B10B9BB980B}"/>
              </a:ext>
            </a:extLst>
          </p:cNvPr>
          <p:cNvSpPr>
            <a:spLocks noGrp="1"/>
          </p:cNvSpPr>
          <p:nvPr>
            <p:ph type="title"/>
          </p:nvPr>
        </p:nvSpPr>
        <p:spPr/>
        <p:txBody>
          <a:bodyPr/>
          <a:lstStyle/>
          <a:p>
            <a:r>
              <a:rPr lang="en-US" dirty="0"/>
              <a:t>Markets: The Firm’s Decision</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23AC59F-29FA-DD27-B9AC-B376FABEB730}"/>
                  </a:ext>
                </a:extLst>
              </p:cNvPr>
              <p:cNvSpPr>
                <a:spLocks noGrp="1"/>
              </p:cNvSpPr>
              <p:nvPr>
                <p:ph idx="1"/>
              </p:nvPr>
            </p:nvSpPr>
            <p:spPr/>
            <p:txBody>
              <a:bodyPr/>
              <a:lstStyle/>
              <a:p>
                <a:r>
                  <a:rPr lang="en-US" dirty="0"/>
                  <a:t>Economic profits are maximized when </a:t>
                </a:r>
                <a14:m>
                  <m:oMath xmlns:m="http://schemas.openxmlformats.org/officeDocument/2006/math">
                    <m:r>
                      <a:rPr lang="en-US" b="0" i="1" smtClean="0">
                        <a:latin typeface="Cambria Math" panose="02040503050406030204" pitchFamily="18" charset="0"/>
                      </a:rPr>
                      <m:t>𝑀𝑃𝐾</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𝐾</m:t>
                        </m:r>
                      </m:sup>
                    </m:sSup>
                  </m:oMath>
                </a14:m>
                <a:r>
                  <a:rPr lang="en-US" dirty="0"/>
                  <a:t> and </a:t>
                </a:r>
                <a14:m>
                  <m:oMath xmlns:m="http://schemas.openxmlformats.org/officeDocument/2006/math">
                    <m:r>
                      <a:rPr lang="en-US" b="0" i="1" smtClean="0">
                        <a:latin typeface="Cambria Math" panose="02040503050406030204" pitchFamily="18" charset="0"/>
                      </a:rPr>
                      <m:t>𝑀𝑃𝐿</m:t>
                    </m:r>
                    <m:r>
                      <a:rPr lang="en-US" b="0" i="1" smtClean="0">
                        <a:latin typeface="Cambria Math" panose="02040503050406030204" pitchFamily="18" charset="0"/>
                      </a:rPr>
                      <m:t>=</m:t>
                    </m:r>
                    <m:r>
                      <a:rPr lang="en-US" b="0" i="1" smtClean="0">
                        <a:latin typeface="Cambria Math" panose="02040503050406030204" pitchFamily="18" charset="0"/>
                      </a:rPr>
                      <m:t>𝑤</m:t>
                    </m:r>
                  </m:oMath>
                </a14:m>
                <a:endParaRPr lang="en-US" dirty="0"/>
              </a:p>
              <a:p>
                <a:pPr lvl="1"/>
                <a:r>
                  <a:rPr lang="en-US" dirty="0"/>
                  <a:t>Economic profits are maximized when </a:t>
                </a:r>
                <a:r>
                  <a:rPr lang="en-US" b="1" dirty="0"/>
                  <a:t>marginal products = marginal costs</a:t>
                </a:r>
              </a:p>
              <a:p>
                <a:r>
                  <a:rPr lang="en-US" dirty="0"/>
                  <a:t>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𝐿</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𝐾</m:t>
                        </m:r>
                      </m:sup>
                    </m:sSup>
                    <m:r>
                      <a:rPr lang="en-US" b="0" i="1" smtClean="0">
                        <a:latin typeface="Cambria Math" panose="02040503050406030204" pitchFamily="18" charset="0"/>
                      </a:rPr>
                      <m:t>&gt;0</m:t>
                    </m:r>
                  </m:oMath>
                </a14:m>
                <a:r>
                  <a:rPr lang="en-US" dirty="0"/>
                  <a:t>, then it would be profitable to hire more capital</a:t>
                </a:r>
              </a:p>
              <a:p>
                <a:r>
                  <a:rPr lang="en-US" dirty="0"/>
                  <a:t>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𝐿</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𝐾</m:t>
                        </m:r>
                      </m:sup>
                    </m:sSup>
                    <m:r>
                      <a:rPr lang="en-US" b="0" i="1" smtClean="0">
                        <a:latin typeface="Cambria Math" panose="02040503050406030204" pitchFamily="18" charset="0"/>
                      </a:rPr>
                      <m:t>&lt;0</m:t>
                    </m:r>
                  </m:oMath>
                </a14:m>
                <a:r>
                  <a:rPr lang="en-US" dirty="0"/>
                  <a:t>, then it would be profitable to reduce capital</a:t>
                </a:r>
              </a:p>
              <a:p>
                <a:pPr lvl="1"/>
                <a:r>
                  <a:rPr lang="en-US" dirty="0"/>
                  <a:t>The same goes for labor</a:t>
                </a:r>
              </a:p>
              <a:p>
                <a:endParaRPr lang="en-US" dirty="0"/>
              </a:p>
            </p:txBody>
          </p:sp>
        </mc:Choice>
        <mc:Fallback xmlns="">
          <p:sp>
            <p:nvSpPr>
              <p:cNvPr id="5" name="Content Placeholder 4">
                <a:extLst>
                  <a:ext uri="{FF2B5EF4-FFF2-40B4-BE49-F238E27FC236}">
                    <a16:creationId xmlns:a16="http://schemas.microsoft.com/office/drawing/2014/main" id="{A23AC59F-29FA-DD27-B9AC-B376FABEB730}"/>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21562669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B5B8E-661E-D221-3926-302370F9C13C}"/>
              </a:ext>
            </a:extLst>
          </p:cNvPr>
          <p:cNvSpPr>
            <a:spLocks noGrp="1"/>
          </p:cNvSpPr>
          <p:nvPr>
            <p:ph type="title"/>
          </p:nvPr>
        </p:nvSpPr>
        <p:spPr/>
        <p:txBody>
          <a:bodyPr/>
          <a:lstStyle/>
          <a:p>
            <a:r>
              <a:rPr lang="en-US" dirty="0"/>
              <a:t>Markets: Market Clearing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D37EC4-77F6-EF14-4813-56CD115C82B7}"/>
                  </a:ext>
                </a:extLst>
              </p:cNvPr>
              <p:cNvSpPr>
                <a:spLocks noGrp="1"/>
              </p:cNvSpPr>
              <p:nvPr>
                <p:ph idx="1"/>
              </p:nvPr>
            </p:nvSpPr>
            <p:spPr/>
            <p:txBody>
              <a:bodyPr>
                <a:normAutofit/>
              </a:bodyPr>
              <a:lstStyle/>
              <a:p>
                <a:r>
                  <a:rPr lang="en-US" dirty="0"/>
                  <a:t>A few propositions</a:t>
                </a:r>
              </a:p>
              <a:p>
                <a:r>
                  <a:rPr lang="en-US" dirty="0"/>
                  <a:t>Proposition 4.1: Euler’s Theorem</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𝐿</m:t>
                        </m:r>
                      </m:e>
                    </m:d>
                    <m:r>
                      <a:rPr lang="en-US" b="0" i="1" smtClean="0">
                        <a:latin typeface="Cambria Math" panose="02040503050406030204" pitchFamily="18" charset="0"/>
                      </a:rPr>
                      <m:t>𝐾</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𝐿</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𝐿</m:t>
                        </m:r>
                      </m:e>
                    </m:d>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oMath>
                </a14:m>
                <a:endParaRPr lang="en-US" dirty="0"/>
              </a:p>
              <a:p>
                <a:r>
                  <a:rPr lang="en-US" dirty="0"/>
                  <a:t>The production function satisfies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𝜆</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𝐿</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𝐿</m:t>
                        </m:r>
                      </m:e>
                    </m:d>
                    <m:r>
                      <a:rPr lang="en-US" b="0" i="1" smtClean="0">
                        <a:latin typeface="Cambria Math" panose="02040503050406030204" pitchFamily="18" charset="0"/>
                      </a:rPr>
                      <m:t> ∀ </m:t>
                    </m:r>
                    <m:r>
                      <a:rPr lang="en-US" b="0" i="1" smtClean="0">
                        <a:latin typeface="Cambria Math" panose="02040503050406030204" pitchFamily="18" charset="0"/>
                      </a:rPr>
                      <m:t>𝜆</m:t>
                    </m:r>
                    <m:r>
                      <a:rPr lang="en-US" b="0" i="1" smtClean="0">
                        <a:latin typeface="Cambria Math" panose="02040503050406030204" pitchFamily="18" charset="0"/>
                      </a:rPr>
                      <m:t>&gt;0</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𝐿</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𝜆</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𝐿</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𝐿</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𝐿</m:t>
                        </m:r>
                      </m:e>
                    </m:d>
                    <m:r>
                      <a:rPr lang="en-US" b="0" i="1" smtClean="0">
                        <a:latin typeface="Cambria Math" panose="02040503050406030204" pitchFamily="18" charset="0"/>
                      </a:rPr>
                      <m:t> ∀ </m:t>
                    </m:r>
                    <m:r>
                      <a:rPr lang="en-US" b="0" i="1" smtClean="0">
                        <a:latin typeface="Cambria Math" panose="02040503050406030204" pitchFamily="18" charset="0"/>
                      </a:rPr>
                      <m:t>𝜆</m:t>
                    </m:r>
                    <m:r>
                      <a:rPr lang="en-US" b="0" i="1" smtClean="0">
                        <a:latin typeface="Cambria Math" panose="02040503050406030204" pitchFamily="18" charset="0"/>
                      </a:rPr>
                      <m:t>&gt;0</m:t>
                    </m:r>
                  </m:oMath>
                </a14:m>
                <a:endParaRPr lang="en-US" dirty="0"/>
              </a:p>
              <a:p>
                <a:r>
                  <a:rPr lang="en-US" dirty="0"/>
                  <a:t>We’ll set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𝑖</m:t>
                            </m:r>
                          </m:sub>
                        </m:sSub>
                      </m:den>
                    </m:f>
                  </m:oMath>
                </a14:m>
                <a:r>
                  <a:rPr lang="en-US" dirty="0"/>
                  <a:t>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𝜆</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𝐿</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𝐿</m:t>
                        </m:r>
                      </m:e>
                    </m:d>
                  </m:oMath>
                </a14:m>
                <a:endParaRPr lang="en-US" dirty="0"/>
              </a:p>
              <a:p>
                <a:r>
                  <a:rPr lang="en-US" dirty="0"/>
                  <a:t>We’ll set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𝑖</m:t>
                            </m:r>
                          </m:sub>
                        </m:sSub>
                      </m:den>
                    </m:f>
                  </m:oMath>
                </a14:m>
                <a:r>
                  <a:rPr lang="en-US" dirty="0"/>
                  <a:t>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𝐿</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𝜆</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𝐿</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𝐿</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𝐿</m:t>
                        </m:r>
                      </m:e>
                    </m:d>
                  </m:oMath>
                </a14:m>
                <a:endParaRPr lang="en-US" dirty="0"/>
              </a:p>
            </p:txBody>
          </p:sp>
        </mc:Choice>
        <mc:Fallback xmlns="">
          <p:sp>
            <p:nvSpPr>
              <p:cNvPr id="3" name="Content Placeholder 2">
                <a:extLst>
                  <a:ext uri="{FF2B5EF4-FFF2-40B4-BE49-F238E27FC236}">
                    <a16:creationId xmlns:a16="http://schemas.microsoft.com/office/drawing/2014/main" id="{3BD37EC4-77F6-EF14-4813-56CD115C82B7}"/>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16659142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B5B8E-661E-D221-3926-302370F9C13C}"/>
              </a:ext>
            </a:extLst>
          </p:cNvPr>
          <p:cNvSpPr>
            <a:spLocks noGrp="1"/>
          </p:cNvSpPr>
          <p:nvPr>
            <p:ph type="title"/>
          </p:nvPr>
        </p:nvSpPr>
        <p:spPr/>
        <p:txBody>
          <a:bodyPr/>
          <a:lstStyle/>
          <a:p>
            <a:r>
              <a:rPr lang="en-US" dirty="0"/>
              <a:t>Markets: Market Clearing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D37EC4-77F6-EF14-4813-56CD115C82B7}"/>
                  </a:ext>
                </a:extLst>
              </p:cNvPr>
              <p:cNvSpPr>
                <a:spLocks noGrp="1"/>
              </p:cNvSpPr>
              <p:nvPr>
                <p:ph idx="1"/>
              </p:nvPr>
            </p:nvSpPr>
            <p:spPr/>
            <p:txBody>
              <a:bodyPr>
                <a:normAutofit/>
              </a:bodyPr>
              <a:lstStyle/>
              <a:p>
                <a:r>
                  <a:rPr lang="en-US" dirty="0"/>
                  <a:t>Using our propositions and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𝑖</m:t>
                            </m:r>
                          </m:sub>
                        </m:sSub>
                      </m:den>
                    </m:f>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𝜆</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𝑖</m:t>
                            </m:r>
                          </m:sub>
                        </m:sSub>
                      </m:den>
                    </m:f>
                  </m:oMath>
                </a14:m>
                <a:r>
                  <a:rPr lang="en-US" dirty="0"/>
                  <a:t> </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𝑖</m:t>
                                </m:r>
                              </m:sub>
                            </m:sSub>
                          </m:den>
                        </m:f>
                        <m:r>
                          <a:rPr lang="en-US" b="0" i="1" smtClean="0">
                            <a:latin typeface="Cambria Math" panose="02040503050406030204" pitchFamily="18" charset="0"/>
                          </a:rPr>
                          <m:t>,1</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𝑖</m:t>
                                </m:r>
                              </m:sub>
                            </m:sSub>
                          </m:den>
                        </m:f>
                      </m:e>
                    </m:d>
                  </m:oMath>
                </a14:m>
                <a:endParaRPr lang="en-US" dirty="0"/>
              </a:p>
              <a:p>
                <a:pPr lvl="1"/>
                <a:r>
                  <a:rPr lang="en-US" dirty="0"/>
                  <a:t>And</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𝐿</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𝐿</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𝑖</m:t>
                                </m:r>
                              </m:sub>
                            </m:sSub>
                          </m:den>
                        </m:f>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𝐿</m:t>
                        </m:r>
                      </m:sub>
                    </m:sSub>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𝑖</m:t>
                                </m:r>
                              </m:sub>
                            </m:sSub>
                          </m:den>
                        </m:f>
                      </m:e>
                    </m:d>
                  </m:oMath>
                </a14:m>
                <a:endParaRPr lang="en-US" dirty="0"/>
              </a:p>
              <a:p>
                <a:r>
                  <a:rPr lang="en-US" dirty="0"/>
                  <a:t>What does this mean?</a:t>
                </a:r>
              </a:p>
              <a:p>
                <a:pPr lvl="1"/>
                <a:r>
                  <a:rPr lang="en-US" dirty="0"/>
                  <a:t>The marginal product of capital depends up the ratio </a:t>
                </a: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𝑖</m:t>
                            </m:r>
                          </m:sub>
                        </m:sSub>
                      </m:den>
                    </m:f>
                  </m:oMath>
                </a14:m>
                <a:endParaRPr lang="en-US" dirty="0"/>
              </a:p>
              <a:p>
                <a:pPr lvl="1"/>
                <a:r>
                  <a:rPr lang="en-US" dirty="0"/>
                  <a:t>The marginal product of labor depends upon the ratio </a:t>
                </a: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𝑖</m:t>
                            </m:r>
                          </m:sub>
                        </m:sSub>
                      </m:den>
                    </m:f>
                  </m:oMath>
                </a14:m>
                <a:endParaRPr lang="en-US" dirty="0"/>
              </a:p>
            </p:txBody>
          </p:sp>
        </mc:Choice>
        <mc:Fallback xmlns="">
          <p:sp>
            <p:nvSpPr>
              <p:cNvPr id="3" name="Content Placeholder 2">
                <a:extLst>
                  <a:ext uri="{FF2B5EF4-FFF2-40B4-BE49-F238E27FC236}">
                    <a16:creationId xmlns:a16="http://schemas.microsoft.com/office/drawing/2014/main" id="{3BD37EC4-77F6-EF14-4813-56CD115C82B7}"/>
                  </a:ext>
                </a:extLst>
              </p:cNvPr>
              <p:cNvSpPr>
                <a:spLocks noGrp="1" noRot="1" noChangeAspect="1" noMove="1" noResize="1" noEditPoints="1" noAdjustHandles="1" noChangeArrowheads="1" noChangeShapeType="1" noTextEdit="1"/>
              </p:cNvSpPr>
              <p:nvPr>
                <p:ph idx="1"/>
              </p:nvPr>
            </p:nvSpPr>
            <p:spPr>
              <a:blipFill>
                <a:blip r:embed="rId2"/>
                <a:stretch>
                  <a:fillRect l="-1086" t="-581"/>
                </a:stretch>
              </a:blipFill>
            </p:spPr>
            <p:txBody>
              <a:bodyPr/>
              <a:lstStyle/>
              <a:p>
                <a:r>
                  <a:rPr lang="en-US">
                    <a:noFill/>
                  </a:rPr>
                  <a:t> </a:t>
                </a:r>
              </a:p>
            </p:txBody>
          </p:sp>
        </mc:Fallback>
      </mc:AlternateContent>
    </p:spTree>
    <p:extLst>
      <p:ext uri="{BB962C8B-B14F-4D97-AF65-F5344CB8AC3E}">
        <p14:creationId xmlns:p14="http://schemas.microsoft.com/office/powerpoint/2010/main" val="1877169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B5B8E-661E-D221-3926-302370F9C13C}"/>
              </a:ext>
            </a:extLst>
          </p:cNvPr>
          <p:cNvSpPr>
            <a:spLocks noGrp="1"/>
          </p:cNvSpPr>
          <p:nvPr>
            <p:ph type="title"/>
          </p:nvPr>
        </p:nvSpPr>
        <p:spPr/>
        <p:txBody>
          <a:bodyPr/>
          <a:lstStyle/>
          <a:p>
            <a:r>
              <a:rPr lang="en-US" dirty="0"/>
              <a:t>Markets: Market Clearing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D37EC4-77F6-EF14-4813-56CD115C82B7}"/>
                  </a:ext>
                </a:extLst>
              </p:cNvPr>
              <p:cNvSpPr>
                <a:spLocks noGrp="1"/>
              </p:cNvSpPr>
              <p:nvPr>
                <p:ph idx="1"/>
              </p:nvPr>
            </p:nvSpPr>
            <p:spPr>
              <a:xfrm>
                <a:off x="838200" y="1546412"/>
                <a:ext cx="10515600" cy="5150223"/>
              </a:xfrm>
            </p:spPr>
            <p:txBody>
              <a:bodyPr>
                <a:normAutofit fontScale="92500" lnSpcReduction="10000"/>
              </a:bodyPr>
              <a:lstStyle/>
              <a:p>
                <a:r>
                  <a:rPr lang="en-US" dirty="0"/>
                  <a:t>Profit-maximizing firms will hire </a:t>
                </a:r>
                <a14:m>
                  <m:oMath xmlns:m="http://schemas.openxmlformats.org/officeDocument/2006/math">
                    <m:r>
                      <a:rPr lang="en-US" b="0" i="1" smtClean="0">
                        <a:latin typeface="Cambria Math" panose="02040503050406030204" pitchFamily="18" charset="0"/>
                      </a:rPr>
                      <m:t>𝐾</m:t>
                    </m:r>
                  </m:oMath>
                </a14:m>
                <a:r>
                  <a:rPr lang="en-US" dirty="0"/>
                  <a:t> and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 </m:t>
                    </m:r>
                  </m:oMath>
                </a14:m>
                <a:r>
                  <a:rPr lang="en-US" dirty="0"/>
                  <a:t>until the marginal product equals the factor prices, </a:t>
                </a:r>
                <a14:m>
                  <m:oMath xmlns:m="http://schemas.openxmlformats.org/officeDocument/2006/math">
                    <m:r>
                      <a:rPr lang="en-US" b="0" i="1" smtClean="0">
                        <a:latin typeface="Cambria Math" panose="02040503050406030204" pitchFamily="18" charset="0"/>
                      </a:rPr>
                      <m:t>𝑤</m:t>
                    </m:r>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𝐾</m:t>
                        </m:r>
                      </m:sup>
                    </m:sSup>
                  </m:oMath>
                </a14:m>
                <a:r>
                  <a:rPr lang="en-US" dirty="0"/>
                  <a:t> and all firms hire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𝐾</m:t>
                    </m:r>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𝐿</m:t>
                    </m:r>
                  </m:oMath>
                </a14:m>
                <a:endParaRPr lang="en-US" dirty="0"/>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𝐾</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𝐿</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oMath>
                </a14:m>
                <a:endParaRPr lang="en-US" dirty="0"/>
              </a:p>
              <a:p>
                <a:r>
                  <a:rPr lang="en-US" dirty="0"/>
                  <a:t>From Assumption 4.3: Diminishing Marginal Product</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𝐾</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𝑖</m:t>
                                </m:r>
                              </m:sub>
                            </m:sSub>
                          </m:den>
                        </m:f>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𝐿</m:t>
                        </m:r>
                      </m:sub>
                    </m:sSub>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𝑖</m:t>
                                </m:r>
                              </m:sub>
                            </m:sSub>
                          </m:den>
                        </m:f>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𝐿</m:t>
                        </m:r>
                      </m:sub>
                    </m:sSub>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m:t>
                            </m:r>
                          </m:den>
                        </m:f>
                      </m:e>
                    </m:d>
                  </m:oMath>
                </a14:m>
                <a:endParaRPr lang="en-US" dirty="0"/>
              </a:p>
              <a:p>
                <a:r>
                  <a:rPr lang="en-US" dirty="0"/>
                  <a:t>What does this mean?</a:t>
                </a:r>
              </a:p>
              <a:p>
                <a:pPr lvl="1"/>
                <a:r>
                  <a:rPr lang="en-US" dirty="0"/>
                  <a:t>The rental rate of capital will be low and wages will be high with high </a:t>
                </a:r>
                <a14:m>
                  <m:oMath xmlns:m="http://schemas.openxmlformats.org/officeDocument/2006/math">
                    <m:r>
                      <a:rPr lang="en-US" b="0" i="1" smtClean="0">
                        <a:latin typeface="Cambria Math" panose="02040503050406030204" pitchFamily="18" charset="0"/>
                      </a:rPr>
                      <m:t>𝑘</m:t>
                    </m:r>
                  </m:oMath>
                </a14:m>
                <a:endParaRPr lang="en-US" dirty="0"/>
              </a:p>
              <a:p>
                <a:pPr lvl="1"/>
                <a:r>
                  <a:rPr lang="en-US" dirty="0"/>
                  <a:t>If there is a low level of capital per worker </a:t>
                </a:r>
                <a14:m>
                  <m:oMath xmlns:m="http://schemas.openxmlformats.org/officeDocument/2006/math">
                    <m:r>
                      <a:rPr lang="en-US" b="0" i="1" smtClean="0">
                        <a:latin typeface="Cambria Math" panose="02040503050406030204" pitchFamily="18" charset="0"/>
                      </a:rPr>
                      <m:t>𝑘</m:t>
                    </m:r>
                  </m:oMath>
                </a14:m>
                <a:r>
                  <a:rPr lang="en-US" dirty="0"/>
                  <a:t>, then the marginal product of capital will be high and so will the rental rate</a:t>
                </a:r>
              </a:p>
              <a:p>
                <a:pPr lvl="1"/>
                <a:r>
                  <a:rPr lang="en-US" dirty="0"/>
                  <a:t>Conversely, if there is a lot of capital, the marginal product of labor will be high and competition between firms will drive up wages</a:t>
                </a:r>
              </a:p>
              <a:p>
                <a:pPr lvl="1"/>
                <a:endParaRPr lang="en-US" dirty="0"/>
              </a:p>
            </p:txBody>
          </p:sp>
        </mc:Choice>
        <mc:Fallback xmlns="">
          <p:sp>
            <p:nvSpPr>
              <p:cNvPr id="3" name="Content Placeholder 2">
                <a:extLst>
                  <a:ext uri="{FF2B5EF4-FFF2-40B4-BE49-F238E27FC236}">
                    <a16:creationId xmlns:a16="http://schemas.microsoft.com/office/drawing/2014/main" id="{3BD37EC4-77F6-EF14-4813-56CD115C82B7}"/>
                  </a:ext>
                </a:extLst>
              </p:cNvPr>
              <p:cNvSpPr>
                <a:spLocks noGrp="1" noRot="1" noChangeAspect="1" noMove="1" noResize="1" noEditPoints="1" noAdjustHandles="1" noChangeArrowheads="1" noChangeShapeType="1" noTextEdit="1"/>
              </p:cNvSpPr>
              <p:nvPr>
                <p:ph idx="1"/>
              </p:nvPr>
            </p:nvSpPr>
            <p:spPr>
              <a:xfrm>
                <a:off x="838200" y="1546412"/>
                <a:ext cx="10515600" cy="5150223"/>
              </a:xfrm>
              <a:blipFill>
                <a:blip r:embed="rId2"/>
                <a:stretch>
                  <a:fillRect l="-965" t="-2211" r="-1086"/>
                </a:stretch>
              </a:blipFill>
            </p:spPr>
            <p:txBody>
              <a:bodyPr/>
              <a:lstStyle/>
              <a:p>
                <a:r>
                  <a:rPr lang="en-US">
                    <a:noFill/>
                  </a:rPr>
                  <a:t> </a:t>
                </a:r>
              </a:p>
            </p:txBody>
          </p:sp>
        </mc:Fallback>
      </mc:AlternateContent>
    </p:spTree>
    <p:extLst>
      <p:ext uri="{BB962C8B-B14F-4D97-AF65-F5344CB8AC3E}">
        <p14:creationId xmlns:p14="http://schemas.microsoft.com/office/powerpoint/2010/main" val="1445024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BD728-1ADB-A917-8D33-8633CB4C9BCD}"/>
              </a:ext>
            </a:extLst>
          </p:cNvPr>
          <p:cNvSpPr>
            <a:spLocks noGrp="1"/>
          </p:cNvSpPr>
          <p:nvPr>
            <p:ph type="title"/>
          </p:nvPr>
        </p:nvSpPr>
        <p:spPr/>
        <p:txBody>
          <a:bodyPr/>
          <a:lstStyle/>
          <a:p>
            <a:r>
              <a:rPr lang="en-US" dirty="0"/>
              <a:t>Markets: Profits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C4A759E-6C54-9E3F-4DF8-AFA73A2B018E}"/>
                  </a:ext>
                </a:extLst>
              </p:cNvPr>
              <p:cNvSpPr>
                <a:spLocks noGrp="1"/>
              </p:cNvSpPr>
              <p:nvPr>
                <p:ph idx="1"/>
              </p:nvPr>
            </p:nvSpPr>
            <p:spPr>
              <a:xfrm>
                <a:off x="838200" y="1825625"/>
                <a:ext cx="10515600" cy="4667250"/>
              </a:xfrm>
            </p:spPr>
            <p:txBody>
              <a:bodyPr>
                <a:normAutofit lnSpcReduction="10000"/>
              </a:bodyPr>
              <a:lstStyle/>
              <a:p>
                <a:r>
                  <a:rPr lang="en-US" dirty="0"/>
                  <a:t>Economic profits are calculated as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𝐿</m:t>
                        </m:r>
                      </m:e>
                    </m:d>
                    <m:r>
                      <a:rPr lang="en-US" b="0" i="1" smtClean="0">
                        <a:latin typeface="Cambria Math" panose="02040503050406030204" pitchFamily="18" charset="0"/>
                      </a:rPr>
                      <m:t>−</m:t>
                    </m:r>
                    <m:r>
                      <a:rPr lang="en-US" b="0" i="1" smtClean="0">
                        <a:latin typeface="Cambria Math" panose="02040503050406030204" pitchFamily="18" charset="0"/>
                      </a:rPr>
                      <m:t>𝑤𝐿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𝐾</m:t>
                        </m:r>
                      </m:sup>
                    </m:sSup>
                    <m:r>
                      <a:rPr lang="en-US" b="0" i="1" smtClean="0">
                        <a:latin typeface="Cambria Math" panose="02040503050406030204" pitchFamily="18" charset="0"/>
                      </a:rPr>
                      <m:t>𝐾</m:t>
                    </m:r>
                  </m:oMath>
                </a14:m>
                <a:r>
                  <a:rPr lang="en-US" dirty="0"/>
                  <a:t> </a:t>
                </a:r>
              </a:p>
              <a:p>
                <a:pPr lvl="1"/>
                <a:r>
                  <a:rPr lang="en-US" dirty="0"/>
                  <a:t>Don’t forget that revenue is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oMath>
                </a14:m>
                <a:endParaRPr lang="en-US" dirty="0"/>
              </a:p>
              <a:p>
                <a:r>
                  <a:rPr lang="en-US" dirty="0"/>
                  <a:t>Proposition 4.2: </a:t>
                </a:r>
              </a:p>
              <a:p>
                <a:pPr lvl="1"/>
                <a:r>
                  <a:rPr lang="en-US" dirty="0"/>
                  <a:t>The representative firm will earn zero economic profits</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𝐾</m:t>
                        </m:r>
                      </m:sup>
                    </m:sSup>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𝑤𝐿</m:t>
                    </m:r>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𝐿</m:t>
                        </m:r>
                      </m:e>
                    </m:d>
                  </m:oMath>
                </a14:m>
                <a:r>
                  <a:rPr lang="en-US" dirty="0"/>
                  <a:t> or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𝐿</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𝐿</m:t>
                        </m:r>
                      </m:e>
                    </m:d>
                    <m:r>
                      <a:rPr lang="en-US" b="0" i="1" smtClean="0">
                        <a:latin typeface="Cambria Math" panose="02040503050406030204" pitchFamily="18" charset="0"/>
                      </a:rPr>
                      <m:t>𝐾</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𝐿</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𝐿</m:t>
                        </m:r>
                      </m:e>
                    </m:d>
                    <m:r>
                      <a:rPr lang="en-US" b="0" i="1" smtClean="0">
                        <a:latin typeface="Cambria Math" panose="02040503050406030204" pitchFamily="18" charset="0"/>
                      </a:rPr>
                      <m:t>𝐿</m:t>
                    </m:r>
                    <m:r>
                      <a:rPr lang="en-US" b="0" i="1" smtClean="0">
                        <a:latin typeface="Cambria Math" panose="02040503050406030204" pitchFamily="18" charset="0"/>
                      </a:rPr>
                      <m:t>=0</m:t>
                    </m:r>
                  </m:oMath>
                </a14:m>
                <a:endParaRPr lang="en-US" dirty="0"/>
              </a:p>
              <a:p>
                <a:pPr lvl="1"/>
                <a:r>
                  <a:rPr lang="en-US" dirty="0"/>
                  <a:t>Since firms rent capital and hire labor, economic profits are 0</a:t>
                </a:r>
              </a:p>
              <a:p>
                <a:r>
                  <a:rPr lang="en-US" dirty="0"/>
                  <a:t>What does this mean?</a:t>
                </a:r>
              </a:p>
              <a:p>
                <a:pPr lvl="1"/>
                <a:r>
                  <a:rPr lang="en-US" dirty="0"/>
                  <a:t>Even though firms are trying to maximize economic profits, the maximum profit level that the firms can attain is zero in the very long run</a:t>
                </a:r>
              </a:p>
              <a:p>
                <a:r>
                  <a:rPr lang="en-US" dirty="0"/>
                  <a:t>Remember</a:t>
                </a:r>
              </a:p>
              <a:p>
                <a:pPr lvl="1"/>
                <a:r>
                  <a:rPr lang="en-US" dirty="0"/>
                  <a:t>Economic profits is conceptually different from accounting profits</a:t>
                </a:r>
              </a:p>
            </p:txBody>
          </p:sp>
        </mc:Choice>
        <mc:Fallback>
          <p:sp>
            <p:nvSpPr>
              <p:cNvPr id="3" name="Content Placeholder 2">
                <a:extLst>
                  <a:ext uri="{FF2B5EF4-FFF2-40B4-BE49-F238E27FC236}">
                    <a16:creationId xmlns:a16="http://schemas.microsoft.com/office/drawing/2014/main" id="{6C4A759E-6C54-9E3F-4DF8-AFA73A2B018E}"/>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1086" t="-2981"/>
                </a:stretch>
              </a:blipFill>
            </p:spPr>
            <p:txBody>
              <a:bodyPr/>
              <a:lstStyle/>
              <a:p>
                <a:r>
                  <a:rPr lang="en-US">
                    <a:noFill/>
                  </a:rPr>
                  <a:t> </a:t>
                </a:r>
              </a:p>
            </p:txBody>
          </p:sp>
        </mc:Fallback>
      </mc:AlternateContent>
    </p:spTree>
    <p:extLst>
      <p:ext uri="{BB962C8B-B14F-4D97-AF65-F5344CB8AC3E}">
        <p14:creationId xmlns:p14="http://schemas.microsoft.com/office/powerpoint/2010/main" val="35551654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BD728-1ADB-A917-8D33-8633CB4C9BCD}"/>
              </a:ext>
            </a:extLst>
          </p:cNvPr>
          <p:cNvSpPr>
            <a:spLocks noGrp="1"/>
          </p:cNvSpPr>
          <p:nvPr>
            <p:ph type="title"/>
          </p:nvPr>
        </p:nvSpPr>
        <p:spPr/>
        <p:txBody>
          <a:bodyPr/>
          <a:lstStyle/>
          <a:p>
            <a:r>
              <a:rPr lang="en-US" dirty="0"/>
              <a:t>Markets: Profits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4A759E-6C54-9E3F-4DF8-AFA73A2B018E}"/>
                  </a:ext>
                </a:extLst>
              </p:cNvPr>
              <p:cNvSpPr>
                <a:spLocks noGrp="1"/>
              </p:cNvSpPr>
              <p:nvPr>
                <p:ph idx="1"/>
              </p:nvPr>
            </p:nvSpPr>
            <p:spPr>
              <a:xfrm>
                <a:off x="838200" y="1371600"/>
                <a:ext cx="10515600" cy="5378824"/>
              </a:xfrm>
            </p:spPr>
            <p:txBody>
              <a:bodyPr>
                <a:normAutofit/>
              </a:bodyPr>
              <a:lstStyle/>
              <a:p>
                <a:r>
                  <a:rPr lang="en-US" dirty="0"/>
                  <a:t>Economic Profits vs Accounting Profits</a:t>
                </a:r>
              </a:p>
              <a:p>
                <a:pPr lvl="1"/>
                <a:r>
                  <a:rPr lang="en-US" dirty="0"/>
                  <a:t>A firm owns a retail space of a building and runs a clothes shop in the space</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There is an opportunity cost for not renting out the retail space to another firm of </a:t>
                </a:r>
                <a14:m>
                  <m:oMath xmlns:m="http://schemas.openxmlformats.org/officeDocument/2006/math">
                    <m:r>
                      <a:rPr lang="en-US" b="0" i="1" smtClean="0">
                        <a:latin typeface="Cambria Math" panose="02040503050406030204" pitchFamily="18" charset="0"/>
                      </a:rPr>
                      <m:t>$200,000</m:t>
                    </m:r>
                  </m:oMath>
                </a14:m>
                <a:endParaRPr lang="en-US" dirty="0"/>
              </a:p>
              <a:p>
                <a:pPr lvl="1"/>
                <a:r>
                  <a:rPr lang="en-US" dirty="0"/>
                  <a:t>The accounting profits are just implicit rental from capital that the firm owns</a:t>
                </a:r>
              </a:p>
              <a:p>
                <a:pPr lvl="1"/>
                <a:r>
                  <a:rPr lang="en-US" dirty="0"/>
                  <a:t>Note: we assume perfect competition and no risk</a:t>
                </a:r>
              </a:p>
              <a:p>
                <a:pPr marL="457200" lvl="1" indent="0">
                  <a:buNone/>
                </a:pPr>
                <a:endParaRPr lang="en-US" dirty="0"/>
              </a:p>
            </p:txBody>
          </p:sp>
        </mc:Choice>
        <mc:Fallback xmlns="">
          <p:sp>
            <p:nvSpPr>
              <p:cNvPr id="3" name="Content Placeholder 2">
                <a:extLst>
                  <a:ext uri="{FF2B5EF4-FFF2-40B4-BE49-F238E27FC236}">
                    <a16:creationId xmlns:a16="http://schemas.microsoft.com/office/drawing/2014/main" id="{6C4A759E-6C54-9E3F-4DF8-AFA73A2B018E}"/>
                  </a:ext>
                </a:extLst>
              </p:cNvPr>
              <p:cNvSpPr>
                <a:spLocks noGrp="1" noRot="1" noChangeAspect="1" noMove="1" noResize="1" noEditPoints="1" noAdjustHandles="1" noChangeArrowheads="1" noChangeShapeType="1" noTextEdit="1"/>
              </p:cNvSpPr>
              <p:nvPr>
                <p:ph idx="1"/>
              </p:nvPr>
            </p:nvSpPr>
            <p:spPr>
              <a:xfrm>
                <a:off x="838200" y="1371600"/>
                <a:ext cx="10515600" cy="5378824"/>
              </a:xfrm>
              <a:blipFill>
                <a:blip r:embed="rId2"/>
                <a:stretch>
                  <a:fillRect l="-1086" t="-2123" b="-1179"/>
                </a:stretch>
              </a:blipFill>
            </p:spPr>
            <p:txBody>
              <a:bodyPr/>
              <a:lstStyle/>
              <a:p>
                <a:r>
                  <a:rPr lang="en-US">
                    <a:noFill/>
                  </a:rPr>
                  <a:t> </a:t>
                </a:r>
              </a:p>
            </p:txBody>
          </p:sp>
        </mc:Fallback>
      </mc:AlternateContent>
      <p:graphicFrame>
        <p:nvGraphicFramePr>
          <p:cNvPr id="5" name="Table 4">
            <a:extLst>
              <a:ext uri="{FF2B5EF4-FFF2-40B4-BE49-F238E27FC236}">
                <a16:creationId xmlns:a16="http://schemas.microsoft.com/office/drawing/2014/main" id="{0A1142E8-11C2-11BC-5E03-C07A5DDB1641}"/>
              </a:ext>
            </a:extLst>
          </p:cNvPr>
          <p:cNvGraphicFramePr>
            <a:graphicFrameLocks noGrp="1"/>
          </p:cNvGraphicFramePr>
          <p:nvPr>
            <p:extLst>
              <p:ext uri="{D42A27DB-BD31-4B8C-83A1-F6EECF244321}">
                <p14:modId xmlns:p14="http://schemas.microsoft.com/office/powerpoint/2010/main" val="196841692"/>
              </p:ext>
            </p:extLst>
          </p:nvPr>
        </p:nvGraphicFramePr>
        <p:xfrm>
          <a:off x="838200" y="2306419"/>
          <a:ext cx="9825320" cy="2595880"/>
        </p:xfrm>
        <a:graphic>
          <a:graphicData uri="http://schemas.openxmlformats.org/drawingml/2006/table">
            <a:tbl>
              <a:tblPr firstRow="1" bandRow="1">
                <a:tableStyleId>{5C22544A-7EE6-4342-B048-85BDC9FD1C3A}</a:tableStyleId>
              </a:tblPr>
              <a:tblGrid>
                <a:gridCol w="3478306">
                  <a:extLst>
                    <a:ext uri="{9D8B030D-6E8A-4147-A177-3AD203B41FA5}">
                      <a16:colId xmlns:a16="http://schemas.microsoft.com/office/drawing/2014/main" val="3393370889"/>
                    </a:ext>
                  </a:extLst>
                </a:gridCol>
                <a:gridCol w="1434354">
                  <a:extLst>
                    <a:ext uri="{9D8B030D-6E8A-4147-A177-3AD203B41FA5}">
                      <a16:colId xmlns:a16="http://schemas.microsoft.com/office/drawing/2014/main" val="2675687898"/>
                    </a:ext>
                  </a:extLst>
                </a:gridCol>
                <a:gridCol w="3352799">
                  <a:extLst>
                    <a:ext uri="{9D8B030D-6E8A-4147-A177-3AD203B41FA5}">
                      <a16:colId xmlns:a16="http://schemas.microsoft.com/office/drawing/2014/main" val="1345760673"/>
                    </a:ext>
                  </a:extLst>
                </a:gridCol>
                <a:gridCol w="1559861">
                  <a:extLst>
                    <a:ext uri="{9D8B030D-6E8A-4147-A177-3AD203B41FA5}">
                      <a16:colId xmlns:a16="http://schemas.microsoft.com/office/drawing/2014/main" val="1775083215"/>
                    </a:ext>
                  </a:extLst>
                </a:gridCol>
              </a:tblGrid>
              <a:tr h="370840">
                <a:tc>
                  <a:txBody>
                    <a:bodyPr/>
                    <a:lstStyle/>
                    <a:p>
                      <a:r>
                        <a:rPr lang="en-US" dirty="0"/>
                        <a:t>Income Statement (Accounting)</a:t>
                      </a:r>
                    </a:p>
                  </a:txBody>
                  <a:tcPr/>
                </a:tc>
                <a:tc>
                  <a:txBody>
                    <a:bodyPr/>
                    <a:lstStyle/>
                    <a:p>
                      <a:endParaRPr lang="en-US" dirty="0"/>
                    </a:p>
                  </a:txBody>
                  <a:tcPr/>
                </a:tc>
                <a:tc>
                  <a:txBody>
                    <a:bodyPr/>
                    <a:lstStyle/>
                    <a:p>
                      <a:r>
                        <a:rPr lang="en-US" dirty="0"/>
                        <a:t>Income Statement (Economic)</a:t>
                      </a:r>
                    </a:p>
                  </a:txBody>
                  <a:tcPr/>
                </a:tc>
                <a:tc>
                  <a:txBody>
                    <a:bodyPr/>
                    <a:lstStyle/>
                    <a:p>
                      <a:endParaRPr lang="en-US"/>
                    </a:p>
                  </a:txBody>
                  <a:tcPr/>
                </a:tc>
                <a:extLst>
                  <a:ext uri="{0D108BD9-81ED-4DB2-BD59-A6C34878D82A}">
                    <a16:rowId xmlns:a16="http://schemas.microsoft.com/office/drawing/2014/main" val="2262699912"/>
                  </a:ext>
                </a:extLst>
              </a:tr>
              <a:tr h="370840">
                <a:tc>
                  <a:txBody>
                    <a:bodyPr/>
                    <a:lstStyle/>
                    <a:p>
                      <a:r>
                        <a:rPr lang="en-US" dirty="0"/>
                        <a:t>Sales</a:t>
                      </a:r>
                    </a:p>
                  </a:txBody>
                  <a:tcPr/>
                </a:tc>
                <a:tc>
                  <a:txBody>
                    <a:bodyPr/>
                    <a:lstStyle/>
                    <a:p>
                      <a:pPr algn="r"/>
                      <a:r>
                        <a:rPr lang="en-US" dirty="0"/>
                        <a:t>$1,000,000</a:t>
                      </a:r>
                    </a:p>
                  </a:txBody>
                  <a:tcPr/>
                </a:tc>
                <a:tc>
                  <a:txBody>
                    <a:bodyPr/>
                    <a:lstStyle/>
                    <a:p>
                      <a:r>
                        <a:rPr lang="en-US" dirty="0"/>
                        <a:t>Sales</a:t>
                      </a:r>
                    </a:p>
                  </a:txBody>
                  <a:tcPr/>
                </a:tc>
                <a:tc>
                  <a:txBody>
                    <a:bodyPr/>
                    <a:lstStyle/>
                    <a:p>
                      <a:pPr algn="r"/>
                      <a:r>
                        <a:rPr lang="en-US" dirty="0"/>
                        <a:t>$1,000,000</a:t>
                      </a:r>
                    </a:p>
                  </a:txBody>
                  <a:tcPr/>
                </a:tc>
                <a:extLst>
                  <a:ext uri="{0D108BD9-81ED-4DB2-BD59-A6C34878D82A}">
                    <a16:rowId xmlns:a16="http://schemas.microsoft.com/office/drawing/2014/main" val="1673793741"/>
                  </a:ext>
                </a:extLst>
              </a:tr>
              <a:tr h="370840">
                <a:tc>
                  <a:txBody>
                    <a:bodyPr/>
                    <a:lstStyle/>
                    <a:p>
                      <a:r>
                        <a:rPr lang="en-US" dirty="0"/>
                        <a:t>- Cost of Goods Sold</a:t>
                      </a:r>
                    </a:p>
                  </a:txBody>
                  <a:tcPr/>
                </a:tc>
                <a:tc>
                  <a:txBody>
                    <a:bodyPr/>
                    <a:lstStyle/>
                    <a:p>
                      <a:pPr algn="r"/>
                      <a:r>
                        <a:rPr lang="en-US" dirty="0"/>
                        <a:t>$500,000</a:t>
                      </a:r>
                    </a:p>
                  </a:txBody>
                  <a:tcPr/>
                </a:tc>
                <a:tc>
                  <a:txBody>
                    <a:bodyPr/>
                    <a:lstStyle/>
                    <a:p>
                      <a:r>
                        <a:rPr lang="en-US" dirty="0"/>
                        <a:t>- Cost of Goods Sold</a:t>
                      </a:r>
                    </a:p>
                  </a:txBody>
                  <a:tcPr/>
                </a:tc>
                <a:tc>
                  <a:txBody>
                    <a:bodyPr/>
                    <a:lstStyle/>
                    <a:p>
                      <a:pPr algn="r"/>
                      <a:r>
                        <a:rPr lang="en-US" dirty="0"/>
                        <a:t>$500,000</a:t>
                      </a:r>
                    </a:p>
                  </a:txBody>
                  <a:tcPr/>
                </a:tc>
                <a:extLst>
                  <a:ext uri="{0D108BD9-81ED-4DB2-BD59-A6C34878D82A}">
                    <a16:rowId xmlns:a16="http://schemas.microsoft.com/office/drawing/2014/main" val="1863683975"/>
                  </a:ext>
                </a:extLst>
              </a:tr>
              <a:tr h="370840">
                <a:tc>
                  <a:txBody>
                    <a:bodyPr/>
                    <a:lstStyle/>
                    <a:p>
                      <a:r>
                        <a:rPr lang="en-US" dirty="0"/>
                        <a:t>- Expenses (Wages, No Mortgage)</a:t>
                      </a:r>
                    </a:p>
                  </a:txBody>
                  <a:tcPr/>
                </a:tc>
                <a:tc>
                  <a:txBody>
                    <a:bodyPr/>
                    <a:lstStyle/>
                    <a:p>
                      <a:pPr algn="r"/>
                      <a:r>
                        <a:rPr lang="en-US" dirty="0"/>
                        <a:t>$300,000</a:t>
                      </a:r>
                    </a:p>
                  </a:txBody>
                  <a:tcPr/>
                </a:tc>
                <a:tc>
                  <a:txBody>
                    <a:bodyPr/>
                    <a:lstStyle/>
                    <a:p>
                      <a:r>
                        <a:rPr lang="en-US" dirty="0"/>
                        <a:t>= Value Added of Firm</a:t>
                      </a:r>
                    </a:p>
                  </a:txBody>
                  <a:tcPr/>
                </a:tc>
                <a:tc>
                  <a:txBody>
                    <a:bodyPr/>
                    <a:lstStyle/>
                    <a:p>
                      <a:pPr algn="r"/>
                      <a:r>
                        <a:rPr lang="en-US" dirty="0"/>
                        <a:t>$500,000</a:t>
                      </a:r>
                    </a:p>
                  </a:txBody>
                  <a:tcPr/>
                </a:tc>
                <a:extLst>
                  <a:ext uri="{0D108BD9-81ED-4DB2-BD59-A6C34878D82A}">
                    <a16:rowId xmlns:a16="http://schemas.microsoft.com/office/drawing/2014/main" val="855854800"/>
                  </a:ext>
                </a:extLst>
              </a:tr>
              <a:tr h="370840">
                <a:tc>
                  <a:txBody>
                    <a:bodyPr/>
                    <a:lstStyle/>
                    <a:p>
                      <a:endParaRPr lang="en-US" dirty="0"/>
                    </a:p>
                  </a:txBody>
                  <a:tcPr/>
                </a:tc>
                <a:tc>
                  <a:txBody>
                    <a:bodyPr/>
                    <a:lstStyle/>
                    <a:p>
                      <a:endParaRPr lang="en-US" dirty="0"/>
                    </a:p>
                  </a:txBody>
                  <a:tcPr/>
                </a:tc>
                <a:tc>
                  <a:txBody>
                    <a:bodyPr/>
                    <a:lstStyle/>
                    <a:p>
                      <a:r>
                        <a:rPr lang="en-US" dirty="0"/>
                        <a:t>- Wages</a:t>
                      </a:r>
                    </a:p>
                  </a:txBody>
                  <a:tcPr/>
                </a:tc>
                <a:tc>
                  <a:txBody>
                    <a:bodyPr/>
                    <a:lstStyle/>
                    <a:p>
                      <a:pPr algn="r"/>
                      <a:r>
                        <a:rPr lang="en-US" dirty="0"/>
                        <a:t>$300,000</a:t>
                      </a:r>
                    </a:p>
                  </a:txBody>
                  <a:tcPr/>
                </a:tc>
                <a:extLst>
                  <a:ext uri="{0D108BD9-81ED-4DB2-BD59-A6C34878D82A}">
                    <a16:rowId xmlns:a16="http://schemas.microsoft.com/office/drawing/2014/main" val="253458477"/>
                  </a:ext>
                </a:extLst>
              </a:tr>
              <a:tr h="370840">
                <a:tc>
                  <a:txBody>
                    <a:bodyPr/>
                    <a:lstStyle/>
                    <a:p>
                      <a:endParaRPr lang="en-US"/>
                    </a:p>
                  </a:txBody>
                  <a:tcPr/>
                </a:tc>
                <a:tc>
                  <a:txBody>
                    <a:bodyPr/>
                    <a:lstStyle/>
                    <a:p>
                      <a:endParaRPr lang="en-US" dirty="0"/>
                    </a:p>
                  </a:txBody>
                  <a:tcPr/>
                </a:tc>
                <a:tc>
                  <a:txBody>
                    <a:bodyPr/>
                    <a:lstStyle/>
                    <a:p>
                      <a:r>
                        <a:rPr lang="en-US" dirty="0"/>
                        <a:t>- Capital Rental</a:t>
                      </a:r>
                    </a:p>
                  </a:txBody>
                  <a:tcPr/>
                </a:tc>
                <a:tc>
                  <a:txBody>
                    <a:bodyPr/>
                    <a:lstStyle/>
                    <a:p>
                      <a:pPr algn="r"/>
                      <a:r>
                        <a:rPr lang="en-US" dirty="0"/>
                        <a:t>$200,000</a:t>
                      </a:r>
                    </a:p>
                  </a:txBody>
                  <a:tcPr/>
                </a:tc>
                <a:extLst>
                  <a:ext uri="{0D108BD9-81ED-4DB2-BD59-A6C34878D82A}">
                    <a16:rowId xmlns:a16="http://schemas.microsoft.com/office/drawing/2014/main" val="529652953"/>
                  </a:ext>
                </a:extLst>
              </a:tr>
              <a:tr h="370840">
                <a:tc>
                  <a:txBody>
                    <a:bodyPr/>
                    <a:lstStyle/>
                    <a:p>
                      <a:r>
                        <a:rPr lang="en-US" dirty="0"/>
                        <a:t>= Profits</a:t>
                      </a:r>
                    </a:p>
                  </a:txBody>
                  <a:tcPr/>
                </a:tc>
                <a:tc>
                  <a:txBody>
                    <a:bodyPr/>
                    <a:lstStyle/>
                    <a:p>
                      <a:pPr algn="r"/>
                      <a:r>
                        <a:rPr lang="en-US" dirty="0"/>
                        <a:t>$200,000</a:t>
                      </a:r>
                    </a:p>
                  </a:txBody>
                  <a:tcPr/>
                </a:tc>
                <a:tc>
                  <a:txBody>
                    <a:bodyPr/>
                    <a:lstStyle/>
                    <a:p>
                      <a:r>
                        <a:rPr lang="en-US" dirty="0"/>
                        <a:t>= Profits</a:t>
                      </a:r>
                    </a:p>
                  </a:txBody>
                  <a:tcPr/>
                </a:tc>
                <a:tc>
                  <a:txBody>
                    <a:bodyPr/>
                    <a:lstStyle/>
                    <a:p>
                      <a:pPr algn="r"/>
                      <a:r>
                        <a:rPr lang="en-US" dirty="0"/>
                        <a:t>$0</a:t>
                      </a:r>
                    </a:p>
                  </a:txBody>
                  <a:tcPr/>
                </a:tc>
                <a:extLst>
                  <a:ext uri="{0D108BD9-81ED-4DB2-BD59-A6C34878D82A}">
                    <a16:rowId xmlns:a16="http://schemas.microsoft.com/office/drawing/2014/main" val="1638383510"/>
                  </a:ext>
                </a:extLst>
              </a:tr>
            </a:tbl>
          </a:graphicData>
        </a:graphic>
      </p:graphicFrame>
    </p:spTree>
    <p:extLst>
      <p:ext uri="{BB962C8B-B14F-4D97-AF65-F5344CB8AC3E}">
        <p14:creationId xmlns:p14="http://schemas.microsoft.com/office/powerpoint/2010/main" val="1767559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3A43C5-A5E5-0DCF-CD79-2115A2AF6EB3}"/>
              </a:ext>
            </a:extLst>
          </p:cNvPr>
          <p:cNvPicPr>
            <a:picLocks noChangeAspect="1"/>
          </p:cNvPicPr>
          <p:nvPr/>
        </p:nvPicPr>
        <p:blipFill>
          <a:blip r:embed="rId2"/>
          <a:stretch>
            <a:fillRect/>
          </a:stretch>
        </p:blipFill>
        <p:spPr>
          <a:xfrm>
            <a:off x="4419600" y="1055030"/>
            <a:ext cx="7772400" cy="5802970"/>
          </a:xfrm>
          <a:prstGeom prst="rect">
            <a:avLst/>
          </a:prstGeom>
        </p:spPr>
      </p:pic>
      <p:sp>
        <p:nvSpPr>
          <p:cNvPr id="2" name="Title 1">
            <a:extLst>
              <a:ext uri="{FF2B5EF4-FFF2-40B4-BE49-F238E27FC236}">
                <a16:creationId xmlns:a16="http://schemas.microsoft.com/office/drawing/2014/main" id="{124256C9-183B-7ED9-B6E5-BE3B3BEA2F20}"/>
              </a:ext>
            </a:extLst>
          </p:cNvPr>
          <p:cNvSpPr>
            <a:spLocks noGrp="1"/>
          </p:cNvSpPr>
          <p:nvPr>
            <p:ph type="title"/>
          </p:nvPr>
        </p:nvSpPr>
        <p:spPr/>
        <p:txBody>
          <a:bodyPr/>
          <a:lstStyle/>
          <a:p>
            <a:r>
              <a:rPr lang="en-US" dirty="0"/>
              <a:t>Very Long Run</a:t>
            </a:r>
          </a:p>
        </p:txBody>
      </p:sp>
      <p:sp>
        <p:nvSpPr>
          <p:cNvPr id="3" name="Content Placeholder 2">
            <a:extLst>
              <a:ext uri="{FF2B5EF4-FFF2-40B4-BE49-F238E27FC236}">
                <a16:creationId xmlns:a16="http://schemas.microsoft.com/office/drawing/2014/main" id="{2BFE8C6B-2A93-C096-7EFB-81F53769A084}"/>
              </a:ext>
            </a:extLst>
          </p:cNvPr>
          <p:cNvSpPr>
            <a:spLocks noGrp="1"/>
          </p:cNvSpPr>
          <p:nvPr>
            <p:ph idx="1"/>
          </p:nvPr>
        </p:nvSpPr>
        <p:spPr/>
        <p:txBody>
          <a:bodyPr/>
          <a:lstStyle/>
          <a:p>
            <a:r>
              <a:rPr lang="en-US" dirty="0"/>
              <a:t>GDP per capita in UK</a:t>
            </a:r>
            <a:br>
              <a:rPr lang="en-US" dirty="0"/>
            </a:br>
            <a:r>
              <a:rPr lang="en-US" dirty="0"/>
              <a:t>in the very long run</a:t>
            </a:r>
          </a:p>
          <a:p>
            <a:r>
              <a:rPr lang="en-US" dirty="0"/>
              <a:t>Even before Industrial</a:t>
            </a:r>
            <a:br>
              <a:rPr lang="en-US" dirty="0"/>
            </a:br>
            <a:r>
              <a:rPr lang="en-US" dirty="0"/>
              <a:t>Revolution, UK had</a:t>
            </a:r>
            <a:br>
              <a:rPr lang="en-US" dirty="0"/>
            </a:br>
            <a:r>
              <a:rPr lang="en-US" dirty="0"/>
              <a:t>a GDP per capita above</a:t>
            </a:r>
            <a:br>
              <a:rPr lang="en-US" dirty="0"/>
            </a:br>
            <a:r>
              <a:rPr lang="en-US" dirty="0"/>
              <a:t>the subsistence level</a:t>
            </a:r>
          </a:p>
          <a:p>
            <a:r>
              <a:rPr lang="en-US" dirty="0"/>
              <a:t>Industrial Revolution</a:t>
            </a:r>
            <a:br>
              <a:rPr lang="en-US" dirty="0"/>
            </a:br>
            <a:r>
              <a:rPr lang="en-US" dirty="0"/>
              <a:t>in the 19</a:t>
            </a:r>
            <a:r>
              <a:rPr lang="en-US" baseline="30000" dirty="0"/>
              <a:t>th</a:t>
            </a:r>
            <a:r>
              <a:rPr lang="en-US" dirty="0"/>
              <a:t> Century and</a:t>
            </a:r>
            <a:br>
              <a:rPr lang="en-US" dirty="0"/>
            </a:br>
            <a:r>
              <a:rPr lang="en-US" dirty="0"/>
              <a:t>production shifts from</a:t>
            </a:r>
            <a:br>
              <a:rPr lang="en-US" dirty="0"/>
            </a:br>
            <a:r>
              <a:rPr lang="en-US" dirty="0"/>
              <a:t>agriculture to industry</a:t>
            </a:r>
          </a:p>
        </p:txBody>
      </p:sp>
    </p:spTree>
    <p:extLst>
      <p:ext uri="{BB962C8B-B14F-4D97-AF65-F5344CB8AC3E}">
        <p14:creationId xmlns:p14="http://schemas.microsoft.com/office/powerpoint/2010/main" val="14167019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DAF37-E9E5-8E66-F31C-8548691A611C}"/>
              </a:ext>
            </a:extLst>
          </p:cNvPr>
          <p:cNvSpPr>
            <a:spLocks noGrp="1"/>
          </p:cNvSpPr>
          <p:nvPr>
            <p:ph type="title"/>
          </p:nvPr>
        </p:nvSpPr>
        <p:spPr/>
        <p:txBody>
          <a:bodyPr/>
          <a:lstStyle/>
          <a:p>
            <a:r>
              <a:rPr lang="en-US" dirty="0"/>
              <a:t>Markets: Interest Rates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98080B-122D-1AFC-8DD2-E1BAB3A5DE2A}"/>
                  </a:ext>
                </a:extLst>
              </p:cNvPr>
              <p:cNvSpPr>
                <a:spLocks noGrp="1"/>
              </p:cNvSpPr>
              <p:nvPr>
                <p:ph idx="1"/>
              </p:nvPr>
            </p:nvSpPr>
            <p:spPr/>
            <p:txBody>
              <a:bodyPr/>
              <a:lstStyle/>
              <a:p>
                <a:r>
                  <a:rPr lang="en-US" dirty="0"/>
                  <a:t>There is a market for loans between two time periods along with labor and capital markets</a:t>
                </a:r>
              </a:p>
              <a:p>
                <a:r>
                  <a:rPr lang="en-US" dirty="0"/>
                  <a:t>A lender gives </a:t>
                </a:r>
                <a14:m>
                  <m:oMath xmlns:m="http://schemas.openxmlformats.org/officeDocument/2006/math">
                    <m:r>
                      <a:rPr lang="en-US" b="0" i="1" smtClean="0">
                        <a:latin typeface="Cambria Math" panose="02040503050406030204" pitchFamily="18" charset="0"/>
                      </a:rPr>
                      <m:t>𝑥</m:t>
                    </m:r>
                  </m:oMath>
                </a14:m>
                <a:r>
                  <a:rPr lang="en-US" dirty="0"/>
                  <a:t> goods to the borrower in time </a:t>
                </a:r>
                <a14:m>
                  <m:oMath xmlns:m="http://schemas.openxmlformats.org/officeDocument/2006/math">
                    <m:r>
                      <a:rPr lang="en-US" b="0" i="1" smtClean="0">
                        <a:latin typeface="Cambria Math" panose="02040503050406030204" pitchFamily="18" charset="0"/>
                      </a:rPr>
                      <m:t>𝑡</m:t>
                    </m:r>
                  </m:oMath>
                </a14:m>
                <a:r>
                  <a:rPr lang="en-US" dirty="0"/>
                  <a:t> and the borrow pays back </a:t>
                </a:r>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oMath>
                </a14:m>
                <a:r>
                  <a:rPr lang="en-US" dirty="0"/>
                  <a:t> goods to the lender in period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+1 </m:t>
                    </m:r>
                  </m:oMath>
                </a14:m>
                <a:endParaRPr lang="en-US" dirty="0"/>
              </a:p>
              <a:p>
                <a:pPr lvl="1"/>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is the real interest rate on the loan </a:t>
                </a:r>
              </a:p>
              <a:p>
                <a:pPr lvl="1"/>
                <a:r>
                  <a:rPr lang="en-US" dirty="0"/>
                  <a:t>Note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is real since it is in terms of goods not dollars</a:t>
                </a:r>
              </a:p>
              <a:p>
                <a:r>
                  <a:rPr lang="en-US" dirty="0"/>
                  <a:t>Someone wants to save </a:t>
                </a:r>
                <a14:m>
                  <m:oMath xmlns:m="http://schemas.openxmlformats.org/officeDocument/2006/math">
                    <m:r>
                      <a:rPr lang="en-US" b="0" i="1" smtClean="0">
                        <a:latin typeface="Cambria Math" panose="02040503050406030204" pitchFamily="18" charset="0"/>
                      </a:rPr>
                      <m:t>𝑥</m:t>
                    </m:r>
                  </m:oMath>
                </a14:m>
                <a:r>
                  <a:rPr lang="en-US" dirty="0"/>
                  <a:t> goods in period </a:t>
                </a:r>
                <a14:m>
                  <m:oMath xmlns:m="http://schemas.openxmlformats.org/officeDocument/2006/math">
                    <m:r>
                      <a:rPr lang="en-US" b="0" i="1" smtClean="0">
                        <a:latin typeface="Cambria Math" panose="02040503050406030204" pitchFamily="18" charset="0"/>
                      </a:rPr>
                      <m:t>𝑡</m:t>
                    </m:r>
                  </m:oMath>
                </a14:m>
                <a:r>
                  <a:rPr lang="en-US" dirty="0"/>
                  <a:t>. They can</a:t>
                </a:r>
              </a:p>
              <a:p>
                <a:pPr lvl="1"/>
                <a:r>
                  <a:rPr lang="en-US" dirty="0"/>
                  <a:t>1) Physical Investment - convert goods into </a:t>
                </a:r>
                <a14:m>
                  <m:oMath xmlns:m="http://schemas.openxmlformats.org/officeDocument/2006/math">
                    <m:r>
                      <a:rPr lang="en-US" b="0" i="1" smtClean="0">
                        <a:latin typeface="Cambria Math" panose="02040503050406030204" pitchFamily="18" charset="0"/>
                      </a:rPr>
                      <m:t>𝑥</m:t>
                    </m:r>
                  </m:oMath>
                </a14:m>
                <a:r>
                  <a:rPr lang="en-US" dirty="0"/>
                  <a:t> units of capital and rent them out in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m:t>
                    </m:r>
                  </m:oMath>
                </a14:m>
                <a:r>
                  <a:rPr lang="en-US" dirty="0"/>
                  <a:t> for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1+</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+1 </m:t>
                            </m:r>
                          </m:sub>
                          <m:sup>
                            <m:r>
                              <a:rPr lang="en-US" b="0" i="1" smtClean="0">
                                <a:latin typeface="Cambria Math" panose="02040503050406030204" pitchFamily="18" charset="0"/>
                              </a:rPr>
                              <m:t>𝐾</m:t>
                            </m:r>
                          </m:sup>
                        </m:sSubSup>
                        <m:r>
                          <a:rPr lang="en-US" b="0" i="1" smtClean="0">
                            <a:latin typeface="Cambria Math" panose="02040503050406030204" pitchFamily="18" charset="0"/>
                          </a:rPr>
                          <m:t>−</m:t>
                        </m:r>
                        <m:r>
                          <a:rPr lang="en-US" b="0" i="1" smtClean="0">
                            <a:latin typeface="Cambria Math" panose="02040503050406030204" pitchFamily="18" charset="0"/>
                          </a:rPr>
                          <m:t>𝛿</m:t>
                        </m:r>
                      </m:e>
                    </m:d>
                    <m:r>
                      <a:rPr lang="en-US" b="0" i="1" smtClean="0">
                        <a:latin typeface="Cambria Math" panose="02040503050406030204" pitchFamily="18" charset="0"/>
                      </a:rPr>
                      <m:t>𝑥</m:t>
                    </m:r>
                  </m:oMath>
                </a14:m>
                <a:endParaRPr lang="en-US" dirty="0"/>
              </a:p>
              <a:p>
                <a:pPr lvl="1"/>
                <a:r>
                  <a:rPr lang="en-US" dirty="0"/>
                  <a:t>2) Lending – they can lend </a:t>
                </a:r>
                <a14:m>
                  <m:oMath xmlns:m="http://schemas.openxmlformats.org/officeDocument/2006/math">
                    <m:r>
                      <a:rPr lang="en-US" b="0" i="1" smtClean="0">
                        <a:latin typeface="Cambria Math" panose="02040503050406030204" pitchFamily="18" charset="0"/>
                      </a:rPr>
                      <m:t>𝑥</m:t>
                    </m:r>
                  </m:oMath>
                </a14:m>
                <a:r>
                  <a:rPr lang="en-US" dirty="0"/>
                  <a:t> goods and get back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𝑥</m:t>
                    </m:r>
                  </m:oMath>
                </a14:m>
                <a:r>
                  <a:rPr lang="en-US" dirty="0"/>
                  <a:t> goods in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m:t>
                    </m:r>
                  </m:oMath>
                </a14:m>
                <a:endParaRPr lang="en-US" dirty="0"/>
              </a:p>
            </p:txBody>
          </p:sp>
        </mc:Choice>
        <mc:Fallback xmlns="">
          <p:sp>
            <p:nvSpPr>
              <p:cNvPr id="3" name="Content Placeholder 2">
                <a:extLst>
                  <a:ext uri="{FF2B5EF4-FFF2-40B4-BE49-F238E27FC236}">
                    <a16:creationId xmlns:a16="http://schemas.microsoft.com/office/drawing/2014/main" id="{0998080B-122D-1AFC-8DD2-E1BAB3A5DE2A}"/>
                  </a:ext>
                </a:extLst>
              </p:cNvPr>
              <p:cNvSpPr>
                <a:spLocks noGrp="1" noRot="1" noChangeAspect="1" noMove="1" noResize="1" noEditPoints="1" noAdjustHandles="1" noChangeArrowheads="1" noChangeShapeType="1" noTextEdit="1"/>
              </p:cNvSpPr>
              <p:nvPr>
                <p:ph idx="1"/>
              </p:nvPr>
            </p:nvSpPr>
            <p:spPr>
              <a:blipFill>
                <a:blip r:embed="rId2"/>
                <a:stretch>
                  <a:fillRect l="-1086" t="-2326" r="-965"/>
                </a:stretch>
              </a:blipFill>
            </p:spPr>
            <p:txBody>
              <a:bodyPr/>
              <a:lstStyle/>
              <a:p>
                <a:r>
                  <a:rPr lang="en-US">
                    <a:noFill/>
                  </a:rPr>
                  <a:t> </a:t>
                </a:r>
              </a:p>
            </p:txBody>
          </p:sp>
        </mc:Fallback>
      </mc:AlternateContent>
    </p:spTree>
    <p:extLst>
      <p:ext uri="{BB962C8B-B14F-4D97-AF65-F5344CB8AC3E}">
        <p14:creationId xmlns:p14="http://schemas.microsoft.com/office/powerpoint/2010/main" val="16438210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DAF37-E9E5-8E66-F31C-8548691A611C}"/>
              </a:ext>
            </a:extLst>
          </p:cNvPr>
          <p:cNvSpPr>
            <a:spLocks noGrp="1"/>
          </p:cNvSpPr>
          <p:nvPr>
            <p:ph type="title"/>
          </p:nvPr>
        </p:nvSpPr>
        <p:spPr/>
        <p:txBody>
          <a:bodyPr/>
          <a:lstStyle/>
          <a:p>
            <a:r>
              <a:rPr lang="en-US" dirty="0"/>
              <a:t>Markets: Interest Rates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98080B-122D-1AFC-8DD2-E1BAB3A5DE2A}"/>
                  </a:ext>
                </a:extLst>
              </p:cNvPr>
              <p:cNvSpPr>
                <a:spLocks noGrp="1"/>
              </p:cNvSpPr>
              <p:nvPr>
                <p:ph idx="1"/>
              </p:nvPr>
            </p:nvSpPr>
            <p:spPr>
              <a:xfrm>
                <a:off x="838200" y="1825625"/>
                <a:ext cx="10515600" cy="4817222"/>
              </a:xfrm>
            </p:spPr>
            <p:txBody>
              <a:bodyPr>
                <a:normAutofit/>
              </a:bodyPr>
              <a:lstStyle/>
              <a:p>
                <a:r>
                  <a:rPr lang="en-US" dirty="0"/>
                  <a:t>They will be indifferent between lending and physical investment if	</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𝐾</m:t>
                        </m:r>
                      </m:sup>
                    </m:sSubSup>
                    <m:r>
                      <a:rPr lang="en-US" b="0" i="1" smtClean="0">
                        <a:latin typeface="Cambria Math" panose="02040503050406030204" pitchFamily="18" charset="0"/>
                      </a:rPr>
                      <m:t>−</m:t>
                    </m:r>
                    <m:r>
                      <a:rPr lang="en-US" b="0" i="1" smtClean="0">
                        <a:latin typeface="Cambria Math" panose="02040503050406030204" pitchFamily="18" charset="0"/>
                      </a:rPr>
                      <m:t>𝛿</m:t>
                    </m:r>
                  </m:oMath>
                </a14:m>
                <a:endParaRPr lang="en-US" dirty="0"/>
              </a:p>
              <a:p>
                <a:r>
                  <a:rPr lang="en-US" dirty="0"/>
                  <a:t>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&lt;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𝐾</m:t>
                        </m:r>
                      </m:sup>
                    </m:sSubSup>
                    <m:r>
                      <a:rPr lang="en-US" b="0" i="1" smtClean="0">
                        <a:latin typeface="Cambria Math" panose="02040503050406030204" pitchFamily="18" charset="0"/>
                      </a:rPr>
                      <m:t>−</m:t>
                    </m:r>
                    <m:r>
                      <a:rPr lang="en-US" b="0" i="1" smtClean="0">
                        <a:latin typeface="Cambria Math" panose="02040503050406030204" pitchFamily="18" charset="0"/>
                      </a:rPr>
                      <m:t>𝛿</m:t>
                    </m:r>
                  </m:oMath>
                </a14:m>
                <a:endParaRPr lang="en-US" b="0" dirty="0"/>
              </a:p>
              <a:p>
                <a:pPr lvl="1"/>
                <a:r>
                  <a:rPr lang="en-US" dirty="0"/>
                  <a:t>One could make an infinite gain by borrowing at rate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investing in physical capital, which earns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𝐾</m:t>
                        </m:r>
                      </m:sup>
                    </m:sSubSup>
                    <m:r>
                      <a:rPr lang="en-US" b="0" i="1" smtClean="0">
                        <a:latin typeface="Cambria Math" panose="02040503050406030204" pitchFamily="18" charset="0"/>
                      </a:rPr>
                      <m:t>−</m:t>
                    </m:r>
                    <m:r>
                      <a:rPr lang="en-US" b="0" i="1" smtClean="0">
                        <a:latin typeface="Cambria Math" panose="02040503050406030204" pitchFamily="18" charset="0"/>
                      </a:rPr>
                      <m:t>𝛿</m:t>
                    </m:r>
                  </m:oMath>
                </a14:m>
                <a:r>
                  <a:rPr lang="en-US" dirty="0"/>
                  <a:t>, pay back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and keep the difference</a:t>
                </a:r>
              </a:p>
              <a:p>
                <a:pPr lvl="1"/>
                <a:r>
                  <a:rPr lang="en-US" dirty="0"/>
                  <a:t>But, no one would be willing to lend and the market won’t clear</a:t>
                </a:r>
              </a:p>
              <a:p>
                <a:r>
                  <a:rPr lang="en-US" dirty="0"/>
                  <a:t>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&gt;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𝐾</m:t>
                        </m:r>
                      </m:sup>
                    </m:sSubSup>
                    <m:r>
                      <a:rPr lang="en-US" b="0" i="1" smtClean="0">
                        <a:latin typeface="Cambria Math" panose="02040503050406030204" pitchFamily="18" charset="0"/>
                      </a:rPr>
                      <m:t>−</m:t>
                    </m:r>
                    <m:r>
                      <a:rPr lang="en-US" b="0" i="1" smtClean="0">
                        <a:latin typeface="Cambria Math" panose="02040503050406030204" pitchFamily="18" charset="0"/>
                      </a:rPr>
                      <m:t>𝛿</m:t>
                    </m:r>
                  </m:oMath>
                </a14:m>
                <a:endParaRPr lang="en-US" dirty="0"/>
              </a:p>
              <a:p>
                <a:pPr lvl="1"/>
                <a:r>
                  <a:rPr lang="en-US" dirty="0"/>
                  <a:t>Everyone would want to lend, but no want to borrow, so the market won’t clear</a:t>
                </a:r>
              </a:p>
              <a:p>
                <a:r>
                  <a:rPr lang="en-US" dirty="0"/>
                  <a:t>Interest rates will be high in economies where the marginal product of capital is higher (ceteris paribus)</a:t>
                </a:r>
              </a:p>
              <a:p>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0998080B-122D-1AFC-8DD2-E1BAB3A5DE2A}"/>
                  </a:ext>
                </a:extLst>
              </p:cNvPr>
              <p:cNvSpPr>
                <a:spLocks noGrp="1" noRot="1" noChangeAspect="1" noMove="1" noResize="1" noEditPoints="1" noAdjustHandles="1" noChangeArrowheads="1" noChangeShapeType="1" noTextEdit="1"/>
              </p:cNvSpPr>
              <p:nvPr>
                <p:ph idx="1"/>
              </p:nvPr>
            </p:nvSpPr>
            <p:spPr>
              <a:xfrm>
                <a:off x="838200" y="1825625"/>
                <a:ext cx="10515600" cy="4817222"/>
              </a:xfrm>
              <a:blipFill>
                <a:blip r:embed="rId2"/>
                <a:stretch>
                  <a:fillRect l="-1086" t="-2100"/>
                </a:stretch>
              </a:blipFill>
            </p:spPr>
            <p:txBody>
              <a:bodyPr/>
              <a:lstStyle/>
              <a:p>
                <a:r>
                  <a:rPr lang="en-US">
                    <a:noFill/>
                  </a:rPr>
                  <a:t> </a:t>
                </a:r>
              </a:p>
            </p:txBody>
          </p:sp>
        </mc:Fallback>
      </mc:AlternateContent>
    </p:spTree>
    <p:extLst>
      <p:ext uri="{BB962C8B-B14F-4D97-AF65-F5344CB8AC3E}">
        <p14:creationId xmlns:p14="http://schemas.microsoft.com/office/powerpoint/2010/main" val="3340317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587A7-D2E1-8BA5-22EE-AE4DDA62ACB1}"/>
              </a:ext>
            </a:extLst>
          </p:cNvPr>
          <p:cNvSpPr>
            <a:spLocks noGrp="1"/>
          </p:cNvSpPr>
          <p:nvPr>
            <p:ph type="title"/>
          </p:nvPr>
        </p:nvSpPr>
        <p:spPr/>
        <p:txBody>
          <a:bodyPr/>
          <a:lstStyle/>
          <a:p>
            <a:r>
              <a:rPr lang="en-US" dirty="0"/>
              <a:t>Solow Growth Model: Technological Progress</a:t>
            </a:r>
          </a:p>
        </p:txBody>
      </p:sp>
      <p:sp>
        <p:nvSpPr>
          <p:cNvPr id="3" name="Text Placeholder 2">
            <a:extLst>
              <a:ext uri="{FF2B5EF4-FFF2-40B4-BE49-F238E27FC236}">
                <a16:creationId xmlns:a16="http://schemas.microsoft.com/office/drawing/2014/main" id="{EA5BB071-028F-DF25-033A-E3F94D8DDC4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148042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82236-795C-12F2-7D23-0CBB6A7FF9D9}"/>
              </a:ext>
            </a:extLst>
          </p:cNvPr>
          <p:cNvSpPr>
            <a:spLocks noGrp="1"/>
          </p:cNvSpPr>
          <p:nvPr>
            <p:ph type="title"/>
          </p:nvPr>
        </p:nvSpPr>
        <p:spPr/>
        <p:txBody>
          <a:bodyPr/>
          <a:lstStyle/>
          <a:p>
            <a:r>
              <a:rPr lang="en-US" dirty="0"/>
              <a:t>Technological Progress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347F62C-1413-59FE-BE48-898E99C939FE}"/>
                  </a:ext>
                </a:extLst>
              </p:cNvPr>
              <p:cNvSpPr>
                <a:spLocks noGrp="1"/>
              </p:cNvSpPr>
              <p:nvPr>
                <p:ph idx="1"/>
              </p:nvPr>
            </p:nvSpPr>
            <p:spPr/>
            <p:txBody>
              <a:bodyPr/>
              <a:lstStyle/>
              <a:p>
                <a:r>
                  <a:rPr lang="en-US" dirty="0"/>
                  <a:t>Technological progress is the key to sustained economic growth</a:t>
                </a:r>
              </a:p>
              <a:p>
                <a:pPr lvl="1"/>
                <a:r>
                  <a:rPr lang="en-US" dirty="0"/>
                  <a:t>We have assumed so far that there is no technological growth or that growth happens in 1-time increase not continual growth</a:t>
                </a:r>
              </a:p>
              <a:p>
                <a:r>
                  <a:rPr lang="en-US" dirty="0"/>
                  <a:t>Typically technological change is represented as </a:t>
                </a:r>
                <a14:m>
                  <m:oMath xmlns:m="http://schemas.openxmlformats.org/officeDocument/2006/math">
                    <m:r>
                      <a:rPr lang="en-US" b="0" i="1" smtClean="0">
                        <a:latin typeface="Cambria Math" panose="02040503050406030204" pitchFamily="18" charset="0"/>
                      </a:rPr>
                      <m:t>𝐴</m:t>
                    </m:r>
                  </m:oMath>
                </a14:m>
                <a:r>
                  <a:rPr lang="en-US" dirty="0"/>
                  <a:t> in a production function: </a:t>
                </a:r>
              </a:p>
              <a:p>
                <a:pPr lvl="1"/>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𝐿</m:t>
                        </m:r>
                      </m:e>
                    </m:d>
                    <m:r>
                      <a:rPr lang="en-US" b="0" i="1" smtClean="0">
                        <a:latin typeface="Cambria Math" panose="02040503050406030204" pitchFamily="18" charset="0"/>
                      </a:rPr>
                      <m:t>=</m:t>
                    </m:r>
                    <m:r>
                      <a:rPr lang="en-US" b="0" i="1" smtClean="0">
                        <a:latin typeface="Cambria Math" panose="02040503050406030204" pitchFamily="18" charset="0"/>
                      </a:rPr>
                      <m:t>𝐴</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1−</m:t>
                        </m:r>
                        <m:r>
                          <a:rPr lang="en-US" b="0" i="1" smtClean="0">
                            <a:latin typeface="Cambria Math" panose="02040503050406030204" pitchFamily="18" charset="0"/>
                          </a:rPr>
                          <m:t>𝛼</m:t>
                        </m:r>
                      </m:sup>
                    </m:sSup>
                  </m:oMath>
                </a14:m>
                <a:r>
                  <a:rPr lang="en-US" dirty="0"/>
                  <a:t> </a:t>
                </a:r>
              </a:p>
              <a:p>
                <a:pPr lvl="1"/>
                <a14:m>
                  <m:oMath xmlns:m="http://schemas.openxmlformats.org/officeDocument/2006/math">
                    <m:r>
                      <a:rPr lang="en-US" b="0" i="1" smtClean="0">
                        <a:latin typeface="Cambria Math" panose="02040503050406030204" pitchFamily="18" charset="0"/>
                      </a:rPr>
                      <m:t>𝑙𝑛𝑌</m:t>
                    </m:r>
                    <m:r>
                      <a:rPr lang="en-US" b="0" i="1" smtClean="0">
                        <a:latin typeface="Cambria Math" panose="02040503050406030204" pitchFamily="18" charset="0"/>
                      </a:rPr>
                      <m:t>=</m:t>
                    </m:r>
                    <m:r>
                      <a:rPr lang="en-US" b="0" i="1" smtClean="0">
                        <a:latin typeface="Cambria Math" panose="02040503050406030204" pitchFamily="18" charset="0"/>
                      </a:rPr>
                      <m:t>𝑙𝑛𝐴</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1−</m:t>
                        </m:r>
                        <m:r>
                          <a:rPr lang="en-US" b="0" i="1" smtClean="0">
                            <a:latin typeface="Cambria Math" panose="02040503050406030204" pitchFamily="18" charset="0"/>
                          </a:rPr>
                          <m:t>𝛼</m:t>
                        </m:r>
                      </m:sup>
                    </m:sSup>
                    <m:r>
                      <a:rPr lang="en-US" b="0" i="1" smtClean="0">
                        <a:latin typeface="Cambria Math" panose="02040503050406030204" pitchFamily="18" charset="0"/>
                      </a:rPr>
                      <m:t>=</m:t>
                    </m:r>
                    <m:r>
                      <a:rPr lang="en-US" b="0" i="1" smtClean="0">
                        <a:latin typeface="Cambria Math" panose="02040503050406030204" pitchFamily="18" charset="0"/>
                      </a:rPr>
                      <m:t>𝑙𝑛𝐴</m:t>
                    </m:r>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𝑙𝑛𝐾</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𝛼</m:t>
                        </m:r>
                      </m:e>
                    </m:d>
                    <m:r>
                      <a:rPr lang="en-US" b="0" i="1" smtClean="0">
                        <a:latin typeface="Cambria Math" panose="02040503050406030204" pitchFamily="18" charset="0"/>
                      </a:rPr>
                      <m:t>𝑙𝑛</m:t>
                    </m:r>
                    <m:r>
                      <a:rPr lang="en-US" b="0" i="1" smtClean="0">
                        <a:latin typeface="Cambria Math" panose="02040503050406030204" pitchFamily="18" charset="0"/>
                      </a:rPr>
                      <m:t>𝐿</m:t>
                    </m:r>
                  </m:oMath>
                </a14:m>
                <a:endParaRPr lang="en-US" dirty="0"/>
              </a:p>
              <a:p>
                <a:pPr lvl="1"/>
                <a14:m>
                  <m:oMath xmlns:m="http://schemas.openxmlformats.org/officeDocument/2006/math">
                    <m:r>
                      <a:rPr lang="en-US" b="0" i="1" smtClean="0">
                        <a:latin typeface="Cambria Math" panose="02040503050406030204" pitchFamily="18" charset="0"/>
                      </a:rPr>
                      <m:t>𝑙𝑛𝐴</m:t>
                    </m:r>
                    <m:r>
                      <a:rPr lang="en-US" b="0" i="1" smtClean="0">
                        <a:latin typeface="Cambria Math" panose="02040503050406030204" pitchFamily="18" charset="0"/>
                      </a:rPr>
                      <m:t>=</m:t>
                    </m:r>
                    <m:r>
                      <a:rPr lang="en-US" b="0" i="1" smtClean="0">
                        <a:latin typeface="Cambria Math" panose="02040503050406030204" pitchFamily="18" charset="0"/>
                      </a:rPr>
                      <m:t>𝑙𝑛𝑌</m:t>
                    </m:r>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𝑙𝑛𝐾</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𝛼</m:t>
                        </m:r>
                      </m:e>
                    </m:d>
                    <m:r>
                      <a:rPr lang="en-US" b="0" i="1" smtClean="0">
                        <a:latin typeface="Cambria Math" panose="02040503050406030204" pitchFamily="18" charset="0"/>
                      </a:rPr>
                      <m:t>𝑙𝑛</m:t>
                    </m:r>
                    <m:r>
                      <a:rPr lang="en-US" b="0" i="1" smtClean="0">
                        <a:latin typeface="Cambria Math" panose="02040503050406030204" pitchFamily="18" charset="0"/>
                      </a:rPr>
                      <m:t>𝐿</m:t>
                    </m:r>
                  </m:oMath>
                </a14:m>
                <a:endParaRPr lang="en-US" dirty="0"/>
              </a:p>
              <a:p>
                <a:r>
                  <a:rPr lang="en-US" dirty="0"/>
                  <a:t>For this exercise, we will assume that technological progress is labor augmenting </a:t>
                </a:r>
              </a:p>
            </p:txBody>
          </p:sp>
        </mc:Choice>
        <mc:Fallback>
          <p:sp>
            <p:nvSpPr>
              <p:cNvPr id="3" name="Content Placeholder 2">
                <a:extLst>
                  <a:ext uri="{FF2B5EF4-FFF2-40B4-BE49-F238E27FC236}">
                    <a16:creationId xmlns:a16="http://schemas.microsoft.com/office/drawing/2014/main" id="{A347F62C-1413-59FE-BE48-898E99C939FE}"/>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25360842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82236-795C-12F2-7D23-0CBB6A7FF9D9}"/>
              </a:ext>
            </a:extLst>
          </p:cNvPr>
          <p:cNvSpPr>
            <a:spLocks noGrp="1"/>
          </p:cNvSpPr>
          <p:nvPr>
            <p:ph type="title"/>
          </p:nvPr>
        </p:nvSpPr>
        <p:spPr/>
        <p:txBody>
          <a:bodyPr/>
          <a:lstStyle/>
          <a:p>
            <a:r>
              <a:rPr lang="en-US" dirty="0"/>
              <a:t>Technological Progress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47F62C-1413-59FE-BE48-898E99C939FE}"/>
                  </a:ext>
                </a:extLst>
              </p:cNvPr>
              <p:cNvSpPr>
                <a:spLocks noGrp="1"/>
              </p:cNvSpPr>
              <p:nvPr>
                <p:ph idx="1"/>
              </p:nvPr>
            </p:nvSpPr>
            <p:spPr/>
            <p:txBody>
              <a:bodyPr/>
              <a:lstStyle/>
              <a:p>
                <a:r>
                  <a:rPr lang="en-US" dirty="0"/>
                  <a:t>For this exercise, we will assume that technological progress is labor augmenting (which is a bit different than expected)</a:t>
                </a:r>
              </a:p>
              <a:p>
                <a:pPr lvl="1"/>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𝐴𝐿</m:t>
                    </m:r>
                    <m:r>
                      <a:rPr lang="en-US" b="0" i="1" smtClean="0">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𝐴</m:t>
                    </m:r>
                  </m:oMath>
                </a14:m>
                <a:r>
                  <a:rPr lang="en-US" dirty="0"/>
                  <a:t> represents the level of technology</a:t>
                </a:r>
              </a:p>
              <a:p>
                <a:pPr lvl="1"/>
                <a14:m>
                  <m:oMath xmlns:m="http://schemas.openxmlformats.org/officeDocument/2006/math">
                    <m:r>
                      <a:rPr lang="en-US" b="0" i="1" smtClean="0">
                        <a:latin typeface="Cambria Math" panose="02040503050406030204" pitchFamily="18" charset="0"/>
                      </a:rPr>
                      <m:t>𝐴𝐿</m:t>
                    </m:r>
                  </m:oMath>
                </a14:m>
                <a:r>
                  <a:rPr lang="en-US" dirty="0"/>
                  <a:t> means that better technology is equivalent to having more workers with just </a:t>
                </a:r>
                <a14:m>
                  <m:oMath xmlns:m="http://schemas.openxmlformats.org/officeDocument/2006/math">
                    <m:r>
                      <a:rPr lang="en-US" b="0" i="1" smtClean="0">
                        <a:latin typeface="Cambria Math" panose="02040503050406030204" pitchFamily="18" charset="0"/>
                      </a:rPr>
                      <m:t>𝐿</m:t>
                    </m:r>
                  </m:oMath>
                </a14:m>
                <a:r>
                  <a:rPr lang="en-US" dirty="0"/>
                  <a:t> worker</a:t>
                </a:r>
              </a:p>
              <a:p>
                <a:r>
                  <a:rPr lang="en-US" dirty="0"/>
                  <a:t>Assumption 4.9</a:t>
                </a:r>
              </a:p>
              <a:p>
                <a:pPr lvl="1"/>
                <a:r>
                  <a:rPr lang="en-US" dirty="0"/>
                  <a:t>The level of technology grows at a constant, exogenous rate </a:t>
                </a:r>
                <a14:m>
                  <m:oMath xmlns:m="http://schemas.openxmlformats.org/officeDocument/2006/math">
                    <m:r>
                      <a:rPr lang="en-US" b="0" i="1" smtClean="0">
                        <a:latin typeface="Cambria Math" panose="02040503050406030204" pitchFamily="18" charset="0"/>
                      </a:rPr>
                      <m:t>𝑔</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𝑔</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oMath>
                </a14:m>
                <a:endParaRPr lang="en-US" dirty="0"/>
              </a:p>
            </p:txBody>
          </p:sp>
        </mc:Choice>
        <mc:Fallback xmlns="">
          <p:sp>
            <p:nvSpPr>
              <p:cNvPr id="3" name="Content Placeholder 2">
                <a:extLst>
                  <a:ext uri="{FF2B5EF4-FFF2-40B4-BE49-F238E27FC236}">
                    <a16:creationId xmlns:a16="http://schemas.microsoft.com/office/drawing/2014/main" id="{A347F62C-1413-59FE-BE48-898E99C939FE}"/>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16118793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82236-795C-12F2-7D23-0CBB6A7FF9D9}"/>
              </a:ext>
            </a:extLst>
          </p:cNvPr>
          <p:cNvSpPr>
            <a:spLocks noGrp="1"/>
          </p:cNvSpPr>
          <p:nvPr>
            <p:ph type="title"/>
          </p:nvPr>
        </p:nvSpPr>
        <p:spPr/>
        <p:txBody>
          <a:bodyPr/>
          <a:lstStyle/>
          <a:p>
            <a:r>
              <a:rPr lang="en-US" dirty="0"/>
              <a:t>Technological Progress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47F62C-1413-59FE-BE48-898E99C939FE}"/>
                  </a:ext>
                </a:extLst>
              </p:cNvPr>
              <p:cNvSpPr>
                <a:spLocks noGrp="1"/>
              </p:cNvSpPr>
              <p:nvPr>
                <p:ph idx="1"/>
              </p:nvPr>
            </p:nvSpPr>
            <p:spPr/>
            <p:txBody>
              <a:bodyPr/>
              <a:lstStyle/>
              <a:p>
                <a:r>
                  <a:rPr lang="en-US" dirty="0"/>
                  <a:t>We will restate our production function per capita terms with </a:t>
                </a:r>
                <a14:m>
                  <m:oMath xmlns:m="http://schemas.openxmlformats.org/officeDocument/2006/math">
                    <m:r>
                      <a:rPr lang="en-US" b="0" i="1" smtClean="0">
                        <a:latin typeface="Cambria Math" panose="02040503050406030204" pitchFamily="18" charset="0"/>
                      </a:rPr>
                      <m:t>𝐴𝐿</m:t>
                    </m:r>
                  </m:oMath>
                </a14:m>
                <a:endParaRPr lang="en-US" dirty="0"/>
              </a:p>
              <a:p>
                <a:pPr lvl="1"/>
                <a14:m>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𝑘</m:t>
                            </m:r>
                          </m:e>
                        </m:acc>
                      </m:e>
                      <m:sub>
                        <m:r>
                          <a:rPr lang="en-US" b="0" i="1" dirty="0" smtClean="0">
                            <a:latin typeface="Cambria Math" panose="02040503050406030204" pitchFamily="18" charset="0"/>
                          </a:rPr>
                          <m:t>𝑡</m:t>
                        </m:r>
                      </m:sub>
                    </m:sSub>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𝐾</m:t>
                            </m:r>
                          </m:e>
                          <m:sub>
                            <m:r>
                              <a:rPr lang="en-US" b="0" i="1" dirty="0" smtClean="0">
                                <a:latin typeface="Cambria Math" panose="02040503050406030204" pitchFamily="18" charset="0"/>
                              </a:rPr>
                              <m:t>𝑡</m:t>
                            </m:r>
                          </m:sub>
                        </m:sSub>
                      </m:num>
                      <m:den>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𝑡</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𝐿</m:t>
                            </m:r>
                          </m:e>
                          <m:sub>
                            <m:r>
                              <a:rPr lang="en-US" b="0" i="1" dirty="0" smtClean="0">
                                <a:latin typeface="Cambria Math" panose="02040503050406030204" pitchFamily="18" charset="0"/>
                              </a:rPr>
                              <m:t>𝑡</m:t>
                            </m:r>
                          </m:sub>
                        </m:sSub>
                      </m:den>
                    </m:f>
                    <m:r>
                      <a:rPr lang="en-US" b="0" i="1" dirty="0" smtClean="0">
                        <a:latin typeface="Cambria Math" panose="02040503050406030204" pitchFamily="18" charset="0"/>
                      </a:rPr>
                      <m:t> </m:t>
                    </m:r>
                  </m:oMath>
                </a14:m>
                <a:endParaRPr lang="en-US" b="0" i="1" dirty="0">
                  <a:latin typeface="Cambria Math" panose="02040503050406030204" pitchFamily="18" charset="0"/>
                </a:endParaRPr>
              </a:p>
              <a:p>
                <a:pPr lvl="1"/>
                <a14:m>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dirty="0" smtClean="0">
                            <a:latin typeface="Cambria Math" panose="02040503050406030204" pitchFamily="18" charset="0"/>
                          </a:rPr>
                          <m:t>𝑡</m:t>
                        </m:r>
                      </m:sub>
                    </m:sSub>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𝑌</m:t>
                            </m:r>
                          </m:e>
                          <m:sub>
                            <m:r>
                              <a:rPr lang="en-US" b="0" i="1" dirty="0" smtClean="0">
                                <a:latin typeface="Cambria Math" panose="02040503050406030204" pitchFamily="18" charset="0"/>
                              </a:rPr>
                              <m:t>𝑡</m:t>
                            </m:r>
                          </m:sub>
                        </m:sSub>
                      </m:num>
                      <m:den>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𝐴</m:t>
                            </m:r>
                          </m:e>
                          <m:sub>
                            <m:r>
                              <a:rPr lang="en-US" b="0" i="1" dirty="0" smtClean="0">
                                <a:latin typeface="Cambria Math" panose="02040503050406030204" pitchFamily="18" charset="0"/>
                              </a:rPr>
                              <m:t>𝑡</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𝐿</m:t>
                            </m:r>
                          </m:e>
                          <m:sub>
                            <m:r>
                              <a:rPr lang="en-US" b="0" i="1" dirty="0" smtClean="0">
                                <a:latin typeface="Cambria Math" panose="02040503050406030204" pitchFamily="18" charset="0"/>
                              </a:rPr>
                              <m:t>𝑡</m:t>
                            </m:r>
                          </m:sub>
                        </m:sSub>
                      </m:den>
                    </m:f>
                  </m:oMath>
                </a14:m>
                <a:endParaRPr lang="en-US" dirty="0"/>
              </a:p>
              <a:p>
                <a:r>
                  <a:rPr lang="en-US" dirty="0"/>
                  <a:t>Production function per “efficiency unit of labor” </a:t>
                </a:r>
              </a:p>
              <a:p>
                <a:pPr lvl="1"/>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𝐹</m:t>
                        </m:r>
                        <m:r>
                          <a:rPr lang="en-US" b="0" i="1" dirty="0" smtClean="0">
                            <a:latin typeface="Cambria Math" panose="02040503050406030204" pitchFamily="18" charset="0"/>
                          </a:rPr>
                          <m:t>(</m:t>
                        </m:r>
                        <m:r>
                          <a:rPr lang="en-US" b="0" i="1" dirty="0" smtClean="0">
                            <a:latin typeface="Cambria Math" panose="02040503050406030204" pitchFamily="18" charset="0"/>
                          </a:rPr>
                          <m:t>𝐾</m:t>
                        </m:r>
                        <m:r>
                          <a:rPr lang="en-US" b="0" i="1" dirty="0" smtClean="0">
                            <a:latin typeface="Cambria Math" panose="02040503050406030204" pitchFamily="18" charset="0"/>
                          </a:rPr>
                          <m:t>,</m:t>
                        </m:r>
                        <m:r>
                          <a:rPr lang="en-US" b="0" i="1" dirty="0" smtClean="0">
                            <a:latin typeface="Cambria Math" panose="02040503050406030204" pitchFamily="18" charset="0"/>
                          </a:rPr>
                          <m:t>𝐴𝐿</m:t>
                        </m:r>
                        <m:r>
                          <a:rPr lang="en-US" b="0" i="1" dirty="0" smtClean="0">
                            <a:latin typeface="Cambria Math" panose="02040503050406030204" pitchFamily="18" charset="0"/>
                          </a:rPr>
                          <m:t>)</m:t>
                        </m:r>
                      </m:num>
                      <m:den>
                        <m:r>
                          <a:rPr lang="en-US" b="0" i="1" dirty="0" smtClean="0">
                            <a:latin typeface="Cambria Math" panose="02040503050406030204" pitchFamily="18" charset="0"/>
                          </a:rPr>
                          <m:t>𝐴𝐿</m:t>
                        </m:r>
                      </m:den>
                    </m:f>
                    <m:r>
                      <a:rPr lang="en-US" b="0" i="1" dirty="0" smtClean="0">
                        <a:latin typeface="Cambria Math" panose="02040503050406030204" pitchFamily="18" charset="0"/>
                      </a:rPr>
                      <m:t>=</m:t>
                    </m:r>
                    <m:r>
                      <a:rPr lang="en-US" b="0" i="1" dirty="0" smtClean="0">
                        <a:latin typeface="Cambria Math" panose="02040503050406030204" pitchFamily="18" charset="0"/>
                      </a:rPr>
                      <m:t>𝐹</m:t>
                    </m:r>
                    <m:d>
                      <m:dPr>
                        <m:ctrlPr>
                          <a:rPr lang="en-US" b="0" i="1" dirty="0" smtClean="0">
                            <a:latin typeface="Cambria Math" panose="02040503050406030204" pitchFamily="18" charset="0"/>
                          </a:rPr>
                        </m:ctrlPr>
                      </m:dPr>
                      <m:e>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𝐾</m:t>
                            </m:r>
                          </m:num>
                          <m:den>
                            <m:r>
                              <a:rPr lang="en-US" b="0" i="1" dirty="0" smtClean="0">
                                <a:latin typeface="Cambria Math" panose="02040503050406030204" pitchFamily="18" charset="0"/>
                              </a:rPr>
                              <m:t>𝐴𝐿</m:t>
                            </m:r>
                          </m:den>
                        </m:f>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𝐴𝐿</m:t>
                            </m:r>
                          </m:num>
                          <m:den>
                            <m:r>
                              <a:rPr lang="en-US" b="0" i="1" dirty="0" smtClean="0">
                                <a:latin typeface="Cambria Math" panose="02040503050406030204" pitchFamily="18" charset="0"/>
                              </a:rPr>
                              <m:t>𝐴𝐿</m:t>
                            </m:r>
                          </m:den>
                        </m:f>
                      </m:e>
                    </m:d>
                    <m:r>
                      <a:rPr lang="en-US" b="0" i="1" dirty="0" smtClean="0">
                        <a:latin typeface="Cambria Math" panose="02040503050406030204" pitchFamily="18" charset="0"/>
                      </a:rPr>
                      <m:t>=</m:t>
                    </m:r>
                    <m:r>
                      <a:rPr lang="en-US" b="0" i="1" dirty="0" smtClean="0">
                        <a:latin typeface="Cambria Math" panose="02040503050406030204" pitchFamily="18" charset="0"/>
                      </a:rPr>
                      <m:t>𝐹</m:t>
                    </m:r>
                    <m:d>
                      <m:dPr>
                        <m:ctrlPr>
                          <a:rPr lang="en-US" b="0" i="1" dirty="0" smtClean="0">
                            <a:latin typeface="Cambria Math" panose="02040503050406030204" pitchFamily="18" charset="0"/>
                          </a:rPr>
                        </m:ctrlPr>
                      </m:d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𝑘</m:t>
                            </m:r>
                          </m:e>
                        </m:acc>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𝑓</m:t>
                    </m:r>
                    <m:r>
                      <a:rPr lang="en-US" b="0" i="1" dirty="0" smtClean="0">
                        <a:latin typeface="Cambria Math" panose="02040503050406030204" pitchFamily="18" charset="0"/>
                      </a:rPr>
                      <m:t>(</m:t>
                    </m:r>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𝑘</m:t>
                        </m:r>
                      </m:e>
                    </m:acc>
                    <m:r>
                      <a:rPr lang="en-US" b="0" i="1" dirty="0" smtClean="0">
                        <a:latin typeface="Cambria Math" panose="02040503050406030204" pitchFamily="18" charset="0"/>
                      </a:rPr>
                      <m:t>)</m:t>
                    </m:r>
                  </m:oMath>
                </a14:m>
                <a:endParaRPr lang="en-US" dirty="0"/>
              </a:p>
              <a:p>
                <a:pPr lvl="1"/>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A347F62C-1413-59FE-BE48-898E99C939FE}"/>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16553995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82236-795C-12F2-7D23-0CBB6A7FF9D9}"/>
              </a:ext>
            </a:extLst>
          </p:cNvPr>
          <p:cNvSpPr>
            <a:spLocks noGrp="1"/>
          </p:cNvSpPr>
          <p:nvPr>
            <p:ph type="title"/>
          </p:nvPr>
        </p:nvSpPr>
        <p:spPr/>
        <p:txBody>
          <a:bodyPr/>
          <a:lstStyle/>
          <a:p>
            <a:r>
              <a:rPr lang="en-US" dirty="0"/>
              <a:t>Technological Progress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47F62C-1413-59FE-BE48-898E99C939FE}"/>
                  </a:ext>
                </a:extLst>
              </p:cNvPr>
              <p:cNvSpPr>
                <a:spLocks noGrp="1"/>
              </p:cNvSpPr>
              <p:nvPr>
                <p:ph idx="1"/>
              </p:nvPr>
            </p:nvSpPr>
            <p:spPr>
              <a:xfrm>
                <a:off x="838200" y="1825624"/>
                <a:ext cx="10515600" cy="4924799"/>
              </a:xfrm>
            </p:spPr>
            <p:txBody>
              <a:bodyPr/>
              <a:lstStyle/>
              <a:p>
                <a:r>
                  <a:rPr lang="en-US" dirty="0"/>
                  <a:t>We can see how capital per efficiency unit of labor evolves</a:t>
                </a:r>
              </a:p>
              <a:p>
                <a:pPr lvl="1"/>
                <a14:m>
                  <m:oMath xmlns:m="http://schemas.openxmlformats.org/officeDocument/2006/math">
                    <m:r>
                      <m:rPr>
                        <m:sty m:val="p"/>
                      </m:rPr>
                      <a:rPr lang="en-US" b="0" i="0" smtClean="0">
                        <a:latin typeface="Cambria Math" panose="02040503050406030204" pitchFamily="18" charset="0"/>
                      </a:rPr>
                      <m:t>Δ</m:t>
                    </m:r>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𝑘</m:t>
                            </m:r>
                          </m:e>
                        </m:acc>
                      </m:e>
                      <m:sub>
                        <m:r>
                          <a:rPr lang="en-US" b="0" i="1" dirty="0" smtClean="0">
                            <a:latin typeface="Cambria Math" panose="02040503050406030204" pitchFamily="18" charset="0"/>
                          </a:rPr>
                          <m:t>𝑡</m:t>
                        </m:r>
                        <m:r>
                          <a:rPr lang="en-US" b="0" i="1" dirty="0" smtClean="0">
                            <a:latin typeface="Cambria Math" panose="02040503050406030204" pitchFamily="18" charset="0"/>
                          </a:rPr>
                          <m:t>+1</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acc>
                          <m:accPr>
                            <m:chr m:val="̃"/>
                            <m:ctrlPr>
                              <a:rPr lang="en-US" b="0" i="1" dirty="0" smtClean="0">
                                <a:latin typeface="Cambria Math" panose="02040503050406030204" pitchFamily="18" charset="0"/>
                                <a:ea typeface="Cambria Math" panose="02040503050406030204" pitchFamily="18" charset="0"/>
                              </a:rPr>
                            </m:ctrlPr>
                          </m:accPr>
                          <m:e>
                            <m:r>
                              <a:rPr lang="en-US" b="0" i="1" dirty="0" smtClean="0">
                                <a:latin typeface="Cambria Math" panose="02040503050406030204" pitchFamily="18" charset="0"/>
                                <a:ea typeface="Cambria Math" panose="02040503050406030204" pitchFamily="18" charset="0"/>
                              </a:rPr>
                              <m:t>𝑘</m:t>
                            </m:r>
                          </m:e>
                        </m:acc>
                      </m:e>
                      <m:sub>
                        <m:r>
                          <a:rPr lang="en-US" b="0" i="1" dirty="0" smtClean="0">
                            <a:latin typeface="Cambria Math" panose="02040503050406030204" pitchFamily="18" charset="0"/>
                            <a:ea typeface="Cambria Math" panose="02040503050406030204" pitchFamily="18" charset="0"/>
                          </a:rPr>
                          <m:t>𝑡</m:t>
                        </m:r>
                        <m:r>
                          <a:rPr lang="en-US" b="0" i="1" dirty="0" smtClean="0">
                            <a:latin typeface="Cambria Math" panose="02040503050406030204" pitchFamily="18" charset="0"/>
                            <a:ea typeface="Cambria Math" panose="02040503050406030204" pitchFamily="18" charset="0"/>
                          </a:rPr>
                          <m:t>+1</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𝑘</m:t>
                        </m:r>
                      </m:e>
                      <m:sub>
                        <m:r>
                          <a:rPr lang="en-US" b="0" i="1" dirty="0" smtClean="0">
                            <a:latin typeface="Cambria Math" panose="02040503050406030204" pitchFamily="18" charset="0"/>
                            <a:ea typeface="Cambria Math" panose="02040503050406030204" pitchFamily="18" charset="0"/>
                          </a:rPr>
                          <m:t>𝑡</m:t>
                        </m:r>
                      </m:sub>
                    </m:sSub>
                    <m:r>
                      <a:rPr lang="en-US" b="0" i="1" dirty="0" smtClean="0">
                        <a:latin typeface="Cambria Math" panose="02040503050406030204" pitchFamily="18" charset="0"/>
                        <a:ea typeface="Cambria Math" panose="02040503050406030204" pitchFamily="18" charset="0"/>
                      </a:rPr>
                      <m:t>=</m:t>
                    </m:r>
                    <m:f>
                      <m:fPr>
                        <m:ctrlPr>
                          <a:rPr lang="en-US" b="0" i="1" dirty="0" smtClean="0">
                            <a:latin typeface="Cambria Math" panose="02040503050406030204" pitchFamily="18" charset="0"/>
                            <a:ea typeface="Cambria Math" panose="02040503050406030204" pitchFamily="18" charset="0"/>
                          </a:rPr>
                        </m:ctrlPr>
                      </m:fPr>
                      <m:num>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𝐾</m:t>
                            </m:r>
                          </m:e>
                          <m:sub>
                            <m:r>
                              <a:rPr lang="en-US" b="0" i="1" dirty="0" smtClean="0">
                                <a:latin typeface="Cambria Math" panose="02040503050406030204" pitchFamily="18" charset="0"/>
                                <a:ea typeface="Cambria Math" panose="02040503050406030204" pitchFamily="18" charset="0"/>
                              </a:rPr>
                              <m:t>𝑡</m:t>
                            </m:r>
                            <m:r>
                              <a:rPr lang="en-US" b="0" i="1" dirty="0" smtClean="0">
                                <a:latin typeface="Cambria Math" panose="02040503050406030204" pitchFamily="18" charset="0"/>
                                <a:ea typeface="Cambria Math" panose="02040503050406030204" pitchFamily="18" charset="0"/>
                              </a:rPr>
                              <m:t>+1</m:t>
                            </m:r>
                          </m:sub>
                        </m:sSub>
                      </m:num>
                      <m:den>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𝐴</m:t>
                            </m:r>
                          </m:e>
                          <m:sub>
                            <m:r>
                              <a:rPr lang="en-US" b="0" i="1" dirty="0" smtClean="0">
                                <a:latin typeface="Cambria Math" panose="02040503050406030204" pitchFamily="18" charset="0"/>
                                <a:ea typeface="Cambria Math" panose="02040503050406030204" pitchFamily="18" charset="0"/>
                              </a:rPr>
                              <m:t>𝑡</m:t>
                            </m:r>
                            <m:r>
                              <a:rPr lang="en-US" b="0" i="1" dirty="0" smtClean="0">
                                <a:latin typeface="Cambria Math" panose="02040503050406030204" pitchFamily="18" charset="0"/>
                                <a:ea typeface="Cambria Math" panose="02040503050406030204" pitchFamily="18" charset="0"/>
                              </a:rPr>
                              <m:t>+1</m:t>
                            </m:r>
                          </m:sub>
                        </m:sSub>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𝐿</m:t>
                            </m:r>
                          </m:e>
                          <m:sub>
                            <m:r>
                              <a:rPr lang="en-US" b="0" i="1" dirty="0" smtClean="0">
                                <a:latin typeface="Cambria Math" panose="02040503050406030204" pitchFamily="18" charset="0"/>
                                <a:ea typeface="Cambria Math" panose="02040503050406030204" pitchFamily="18" charset="0"/>
                              </a:rPr>
                              <m:t>𝑡</m:t>
                            </m:r>
                            <m:r>
                              <a:rPr lang="en-US" b="0" i="1" dirty="0" smtClean="0">
                                <a:latin typeface="Cambria Math" panose="02040503050406030204" pitchFamily="18" charset="0"/>
                                <a:ea typeface="Cambria Math" panose="02040503050406030204" pitchFamily="18" charset="0"/>
                              </a:rPr>
                              <m:t>+1</m:t>
                            </m:r>
                          </m:sub>
                        </m:sSub>
                      </m:den>
                    </m:f>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acc>
                          <m:accPr>
                            <m:chr m:val="̃"/>
                            <m:ctrlPr>
                              <a:rPr lang="en-US" b="0" i="1" dirty="0" smtClean="0">
                                <a:latin typeface="Cambria Math" panose="02040503050406030204" pitchFamily="18" charset="0"/>
                                <a:ea typeface="Cambria Math" panose="02040503050406030204" pitchFamily="18" charset="0"/>
                              </a:rPr>
                            </m:ctrlPr>
                          </m:accPr>
                          <m:e>
                            <m:r>
                              <a:rPr lang="en-US" b="0" i="1" dirty="0" smtClean="0">
                                <a:latin typeface="Cambria Math" panose="02040503050406030204" pitchFamily="18" charset="0"/>
                                <a:ea typeface="Cambria Math" panose="02040503050406030204" pitchFamily="18" charset="0"/>
                              </a:rPr>
                              <m:t>𝑘</m:t>
                            </m:r>
                          </m:e>
                        </m:acc>
                      </m:e>
                      <m:sub>
                        <m:r>
                          <a:rPr lang="en-US" b="0" i="1" dirty="0" smtClean="0">
                            <a:latin typeface="Cambria Math" panose="02040503050406030204" pitchFamily="18" charset="0"/>
                            <a:ea typeface="Cambria Math" panose="02040503050406030204" pitchFamily="18" charset="0"/>
                          </a:rPr>
                          <m:t>𝑡</m:t>
                        </m:r>
                      </m:sub>
                    </m:sSub>
                    <m:r>
                      <a:rPr lang="en-US" b="0" i="1" dirty="0" smtClean="0">
                        <a:latin typeface="Cambria Math" panose="02040503050406030204" pitchFamily="18" charset="0"/>
                        <a:ea typeface="Cambria Math" panose="02040503050406030204" pitchFamily="18" charset="0"/>
                      </a:rPr>
                      <m:t>=</m:t>
                    </m:r>
                    <m:f>
                      <m:fPr>
                        <m:ctrlPr>
                          <a:rPr lang="en-US" b="0" i="1" dirty="0" smtClean="0">
                            <a:latin typeface="Cambria Math" panose="02040503050406030204" pitchFamily="18" charset="0"/>
                            <a:ea typeface="Cambria Math" panose="02040503050406030204" pitchFamily="18" charset="0"/>
                          </a:rPr>
                        </m:ctrlPr>
                      </m:fPr>
                      <m:num>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1−</m:t>
                            </m:r>
                            <m:r>
                              <a:rPr lang="en-US" b="0" i="1" dirty="0" smtClean="0">
                                <a:latin typeface="Cambria Math" panose="02040503050406030204" pitchFamily="18" charset="0"/>
                                <a:ea typeface="Cambria Math" panose="02040503050406030204" pitchFamily="18" charset="0"/>
                              </a:rPr>
                              <m:t>𝛿</m:t>
                            </m:r>
                          </m:e>
                        </m:d>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𝐾</m:t>
                            </m:r>
                          </m:e>
                          <m:sub>
                            <m:r>
                              <a:rPr lang="en-US" b="0" i="1" dirty="0" smtClean="0">
                                <a:latin typeface="Cambria Math" panose="02040503050406030204" pitchFamily="18" charset="0"/>
                                <a:ea typeface="Cambria Math" panose="02040503050406030204" pitchFamily="18" charset="0"/>
                              </a:rPr>
                              <m:t>𝑡</m:t>
                            </m:r>
                          </m:sub>
                        </m:sSub>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𝐼</m:t>
                            </m:r>
                          </m:e>
                          <m:sub>
                            <m:r>
                              <a:rPr lang="en-US" b="0" i="1" dirty="0" smtClean="0">
                                <a:latin typeface="Cambria Math" panose="02040503050406030204" pitchFamily="18" charset="0"/>
                                <a:ea typeface="Cambria Math" panose="02040503050406030204" pitchFamily="18" charset="0"/>
                              </a:rPr>
                              <m:t>𝑡</m:t>
                            </m:r>
                          </m:sub>
                        </m:sSub>
                      </m:num>
                      <m:den>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𝐴</m:t>
                            </m:r>
                          </m:e>
                          <m:sub>
                            <m:r>
                              <a:rPr lang="en-US" b="0" i="1" dirty="0" smtClean="0">
                                <a:latin typeface="Cambria Math" panose="02040503050406030204" pitchFamily="18" charset="0"/>
                                <a:ea typeface="Cambria Math" panose="02040503050406030204" pitchFamily="18" charset="0"/>
                              </a:rPr>
                              <m:t>𝑡</m:t>
                            </m:r>
                            <m:r>
                              <a:rPr lang="en-US" b="0" i="1" dirty="0" smtClean="0">
                                <a:latin typeface="Cambria Math" panose="02040503050406030204" pitchFamily="18" charset="0"/>
                                <a:ea typeface="Cambria Math" panose="02040503050406030204" pitchFamily="18" charset="0"/>
                              </a:rPr>
                              <m:t>+1</m:t>
                            </m:r>
                          </m:sub>
                        </m:sSub>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𝐿</m:t>
                            </m:r>
                          </m:e>
                          <m:sub>
                            <m:r>
                              <a:rPr lang="en-US" b="0" i="1" dirty="0" smtClean="0">
                                <a:latin typeface="Cambria Math" panose="02040503050406030204" pitchFamily="18" charset="0"/>
                                <a:ea typeface="Cambria Math" panose="02040503050406030204" pitchFamily="18" charset="0"/>
                              </a:rPr>
                              <m:t>𝑡</m:t>
                            </m:r>
                            <m:r>
                              <a:rPr lang="en-US" b="0" i="1" dirty="0" smtClean="0">
                                <a:latin typeface="Cambria Math" panose="02040503050406030204" pitchFamily="18" charset="0"/>
                                <a:ea typeface="Cambria Math" panose="02040503050406030204" pitchFamily="18" charset="0"/>
                              </a:rPr>
                              <m:t>+1</m:t>
                            </m:r>
                          </m:sub>
                        </m:sSub>
                      </m:den>
                    </m:f>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acc>
                          <m:accPr>
                            <m:chr m:val="̃"/>
                            <m:ctrlPr>
                              <a:rPr lang="en-US" b="0" i="1" dirty="0" smtClean="0">
                                <a:latin typeface="Cambria Math" panose="02040503050406030204" pitchFamily="18" charset="0"/>
                                <a:ea typeface="Cambria Math" panose="02040503050406030204" pitchFamily="18" charset="0"/>
                              </a:rPr>
                            </m:ctrlPr>
                          </m:accPr>
                          <m:e>
                            <m:r>
                              <a:rPr lang="en-US" b="0" i="1" dirty="0" smtClean="0">
                                <a:latin typeface="Cambria Math" panose="02040503050406030204" pitchFamily="18" charset="0"/>
                                <a:ea typeface="Cambria Math" panose="02040503050406030204" pitchFamily="18" charset="0"/>
                              </a:rPr>
                              <m:t>𝑘</m:t>
                            </m:r>
                          </m:e>
                        </m:acc>
                      </m:e>
                      <m:sub>
                        <m:r>
                          <a:rPr lang="en-US" b="0" i="1" dirty="0" smtClean="0">
                            <a:latin typeface="Cambria Math" panose="02040503050406030204" pitchFamily="18" charset="0"/>
                            <a:ea typeface="Cambria Math" panose="02040503050406030204" pitchFamily="18" charset="0"/>
                          </a:rPr>
                          <m:t>𝑡</m:t>
                        </m:r>
                      </m:sub>
                    </m:sSub>
                  </m:oMath>
                </a14:m>
                <a:endParaRPr lang="en-US" dirty="0"/>
              </a:p>
              <a:p>
                <a:pPr lvl="1"/>
                <a14:m>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𝑡</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𝑘</m:t>
                            </m:r>
                          </m:e>
                        </m:acc>
                      </m:e>
                      <m:sub>
                        <m:r>
                          <a:rPr lang="en-US" b="0" i="1" smtClean="0">
                            <a:latin typeface="Cambria Math" panose="02040503050406030204" pitchFamily="18" charset="0"/>
                          </a:rPr>
                          <m:t>𝑡</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𝑡</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den>
                        </m:f>
                      </m:e>
                    </m:d>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den>
                        </m:f>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𝑘</m:t>
                            </m:r>
                          </m:e>
                        </m:acc>
                      </m:e>
                      <m:sub>
                        <m:r>
                          <a:rPr lang="en-US" b="0" i="1" smtClean="0">
                            <a:latin typeface="Cambria Math" panose="02040503050406030204" pitchFamily="18" charset="0"/>
                          </a:rPr>
                          <m:t>𝑡</m:t>
                        </m:r>
                      </m:sub>
                    </m:sSub>
                  </m:oMath>
                </a14:m>
                <a:endParaRPr lang="en-US" b="0" dirty="0"/>
              </a:p>
              <a:p>
                <a:pPr lvl="1"/>
                <a14:m>
                  <m:oMath xmlns:m="http://schemas.openxmlformats.org/officeDocument/2006/math">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𝑘</m:t>
                                </m:r>
                              </m:e>
                            </m:acc>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𝑠</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𝑡</m:t>
                            </m:r>
                          </m:sub>
                        </m:sSub>
                      </m:e>
                    </m:d>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𝑛</m:t>
                                </m:r>
                              </m:e>
                            </m:d>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𝑔</m:t>
                                </m:r>
                              </m:e>
                            </m:d>
                          </m:den>
                        </m:f>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𝑘</m:t>
                            </m:r>
                          </m:e>
                        </m:acc>
                      </m:e>
                      <m:sub>
                        <m:r>
                          <a:rPr lang="en-US" b="0" i="1" smtClean="0">
                            <a:latin typeface="Cambria Math" panose="02040503050406030204" pitchFamily="18" charset="0"/>
                          </a:rPr>
                          <m:t>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𝑠</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𝑡</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𝑔</m:t>
                            </m:r>
                          </m:e>
                        </m:d>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𝑘</m:t>
                                </m:r>
                              </m:e>
                            </m:acc>
                          </m:e>
                          <m:sub>
                            <m:r>
                              <a:rPr lang="en-US" b="0" i="1" smtClean="0">
                                <a:latin typeface="Cambria Math" panose="02040503050406030204" pitchFamily="18" charset="0"/>
                              </a:rPr>
                              <m:t>𝑡</m:t>
                            </m:r>
                          </m:sub>
                        </m:sSub>
                      </m:num>
                      <m:den>
                        <m:r>
                          <a:rPr lang="en-US" b="0" i="1" smtClean="0">
                            <a:latin typeface="Cambria Math" panose="02040503050406030204" pitchFamily="18" charset="0"/>
                          </a:rPr>
                          <m:t>1+</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𝑛𝑔</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𝑠</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𝑡</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𝑔</m:t>
                            </m:r>
                          </m:e>
                        </m:d>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𝑘</m:t>
                                </m:r>
                              </m:e>
                            </m:acc>
                          </m:e>
                          <m:sub>
                            <m:r>
                              <a:rPr lang="en-US" b="0" i="1" smtClean="0">
                                <a:latin typeface="Cambria Math" panose="02040503050406030204" pitchFamily="18" charset="0"/>
                              </a:rPr>
                              <m:t>𝑡</m:t>
                            </m:r>
                          </m:sub>
                        </m:sSub>
                      </m:num>
                      <m:den>
                        <m:r>
                          <a:rPr lang="en-US" b="0" i="1" smtClean="0">
                            <a:latin typeface="Cambria Math" panose="02040503050406030204" pitchFamily="18" charset="0"/>
                          </a:rPr>
                          <m:t>1+</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+0</m:t>
                        </m:r>
                      </m:den>
                    </m:f>
                  </m:oMath>
                </a14:m>
                <a:endParaRPr lang="en-US" b="0" dirty="0"/>
              </a:p>
              <a:p>
                <a:pPr lvl="1"/>
                <a14:m>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𝑠𝑓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𝑘</m:t>
                                    </m:r>
                                  </m:e>
                                </m:acc>
                              </m:e>
                              <m:sub>
                                <m:r>
                                  <a:rPr lang="en-US" b="0" i="1" smtClean="0">
                                    <a:latin typeface="Cambria Math" panose="02040503050406030204" pitchFamily="18" charset="0"/>
                                  </a:rPr>
                                  <m:t>𝑡</m:t>
                                </m:r>
                              </m:sub>
                            </m:sSub>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𝑔</m:t>
                            </m:r>
                          </m:e>
                        </m:d>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𝑘</m:t>
                                </m:r>
                              </m:e>
                            </m:acc>
                          </m:e>
                          <m:sub>
                            <m:r>
                              <a:rPr lang="en-US" b="0" i="1" smtClean="0">
                                <a:latin typeface="Cambria Math" panose="02040503050406030204" pitchFamily="18" charset="0"/>
                              </a:rPr>
                              <m:t>𝑡</m:t>
                            </m:r>
                          </m:sub>
                        </m:sSub>
                      </m:num>
                      <m:den>
                        <m:r>
                          <a:rPr lang="en-US" b="0" i="1" smtClean="0">
                            <a:latin typeface="Cambria Math" panose="02040503050406030204" pitchFamily="18" charset="0"/>
                          </a:rPr>
                          <m:t>1+</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𝑔</m:t>
                        </m:r>
                      </m:den>
                    </m:f>
                  </m:oMath>
                </a14:m>
                <a:endParaRPr lang="en-US" dirty="0"/>
              </a:p>
              <a:p>
                <a:r>
                  <a:rPr lang="en-US" dirty="0"/>
                  <a:t>What does this mean?</a:t>
                </a:r>
              </a:p>
              <a:p>
                <a:pPr lvl="1"/>
                <a:r>
                  <a:rPr lang="en-US" dirty="0"/>
                  <a:t>Since technology increases efficiency units of labor it dilutes “capital per efficiency unit of labor” just like population growth</a:t>
                </a:r>
              </a:p>
              <a:p>
                <a:pPr lvl="1"/>
                <a:r>
                  <a:rPr lang="en-US" dirty="0"/>
                  <a:t>Since technology progress only impacts labor, it increases labor similar to population growth</a:t>
                </a:r>
              </a:p>
              <a:p>
                <a:pPr lvl="1"/>
                <a:endParaRPr lang="en-US" dirty="0"/>
              </a:p>
            </p:txBody>
          </p:sp>
        </mc:Choice>
        <mc:Fallback xmlns="">
          <p:sp>
            <p:nvSpPr>
              <p:cNvPr id="3" name="Content Placeholder 2">
                <a:extLst>
                  <a:ext uri="{FF2B5EF4-FFF2-40B4-BE49-F238E27FC236}">
                    <a16:creationId xmlns:a16="http://schemas.microsoft.com/office/drawing/2014/main" id="{A347F62C-1413-59FE-BE48-898E99C939FE}"/>
                  </a:ext>
                </a:extLst>
              </p:cNvPr>
              <p:cNvSpPr>
                <a:spLocks noGrp="1" noRot="1" noChangeAspect="1" noMove="1" noResize="1" noEditPoints="1" noAdjustHandles="1" noChangeArrowheads="1" noChangeShapeType="1" noTextEdit="1"/>
              </p:cNvSpPr>
              <p:nvPr>
                <p:ph idx="1"/>
              </p:nvPr>
            </p:nvSpPr>
            <p:spPr>
              <a:xfrm>
                <a:off x="838200" y="1825624"/>
                <a:ext cx="10515600" cy="4924799"/>
              </a:xfrm>
              <a:blipFill>
                <a:blip r:embed="rId2"/>
                <a:stretch>
                  <a:fillRect l="-1086" t="-2057" b="-1542"/>
                </a:stretch>
              </a:blipFill>
            </p:spPr>
            <p:txBody>
              <a:bodyPr/>
              <a:lstStyle/>
              <a:p>
                <a:r>
                  <a:rPr lang="en-US">
                    <a:noFill/>
                  </a:rPr>
                  <a:t> </a:t>
                </a:r>
              </a:p>
            </p:txBody>
          </p:sp>
        </mc:Fallback>
      </mc:AlternateContent>
    </p:spTree>
    <p:extLst>
      <p:ext uri="{BB962C8B-B14F-4D97-AF65-F5344CB8AC3E}">
        <p14:creationId xmlns:p14="http://schemas.microsoft.com/office/powerpoint/2010/main" val="10764826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82236-795C-12F2-7D23-0CBB6A7FF9D9}"/>
              </a:ext>
            </a:extLst>
          </p:cNvPr>
          <p:cNvSpPr>
            <a:spLocks noGrp="1"/>
          </p:cNvSpPr>
          <p:nvPr>
            <p:ph type="title"/>
          </p:nvPr>
        </p:nvSpPr>
        <p:spPr/>
        <p:txBody>
          <a:bodyPr/>
          <a:lstStyle/>
          <a:p>
            <a:r>
              <a:rPr lang="en-US" dirty="0"/>
              <a:t>Technological Progress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47F62C-1413-59FE-BE48-898E99C939FE}"/>
                  </a:ext>
                </a:extLst>
              </p:cNvPr>
              <p:cNvSpPr>
                <a:spLocks noGrp="1"/>
              </p:cNvSpPr>
              <p:nvPr>
                <p:ph idx="1"/>
              </p:nvPr>
            </p:nvSpPr>
            <p:spPr>
              <a:xfrm>
                <a:off x="838200" y="1825624"/>
                <a:ext cx="10515600" cy="4924799"/>
              </a:xfrm>
            </p:spPr>
            <p:txBody>
              <a:bodyPr>
                <a:normAutofit lnSpcReduction="10000"/>
              </a:bodyPr>
              <a:lstStyle/>
              <a:p>
                <a:r>
                  <a:rPr lang="en-US" dirty="0"/>
                  <a:t>What happens at the steady state?</a:t>
                </a:r>
              </a:p>
              <a:p>
                <a:pPr lvl="1"/>
                <a:r>
                  <a:rPr lang="en-US" dirty="0"/>
                  <a:t>At the steady state: </a:t>
                </a:r>
                <a14:m>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dirty="0" smtClean="0">
                            <a:latin typeface="Cambria Math" panose="02040503050406030204" pitchFamily="18" charset="0"/>
                          </a:rPr>
                          <m:t>𝑡</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𝑦</m:t>
                            </m:r>
                          </m:e>
                        </m:acc>
                      </m:e>
                      <m:sub>
                        <m:r>
                          <a:rPr lang="en-US" b="0" i="1" dirty="0" smtClean="0">
                            <a:latin typeface="Cambria Math" panose="02040503050406030204" pitchFamily="18" charset="0"/>
                          </a:rPr>
                          <m:t>𝑡</m:t>
                        </m:r>
                        <m:r>
                          <a:rPr lang="en-US" b="0" i="1" dirty="0" smtClean="0">
                            <a:latin typeface="Cambria Math" panose="02040503050406030204" pitchFamily="18" charset="0"/>
                          </a:rPr>
                          <m:t>+1</m:t>
                        </m:r>
                      </m:sub>
                    </m:sSub>
                  </m:oMath>
                </a14:m>
                <a:endParaRPr lang="en-US" dirty="0"/>
              </a:p>
              <a:p>
                <a:pPr lvl="1"/>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𝑡</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 </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den>
                    </m:f>
                    <m:r>
                      <a:rPr lang="en-US" b="0" i="1" smtClean="0">
                        <a:latin typeface="Cambria Math" panose="02040503050406030204" pitchFamily="18" charset="0"/>
                      </a:rPr>
                      <m:t>    ⇒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b="0" i="1" smtClean="0">
                                <a:latin typeface="Cambria Math" panose="02040503050406030204" pitchFamily="18" charset="0"/>
                              </a:rPr>
                              <m:t>+1</m:t>
                            </m:r>
                          </m:sub>
                        </m:sSub>
                      </m:den>
                    </m:f>
                    <m:r>
                      <a:rPr lang="en-US" b="0" i="1" smtClean="0">
                        <a:latin typeface="Cambria Math" panose="02040503050406030204" pitchFamily="18" charset="0"/>
                      </a:rPr>
                      <m:t>     ⇒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den>
                    </m:f>
                  </m:oMath>
                </a14:m>
                <a:endParaRPr lang="en-US" dirty="0"/>
              </a:p>
              <a:p>
                <a:pPr lvl="1"/>
                <a:r>
                  <a:rPr lang="en-US" dirty="0"/>
                  <a:t>And </a:t>
                </a:r>
                <a:br>
                  <a:rPr lang="en-US" dirty="0"/>
                </a:b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den>
                    </m:f>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𝑔</m:t>
                        </m:r>
                      </m:e>
                    </m:d>
                  </m:oMath>
                </a14:m>
                <a:endParaRPr lang="en-US" dirty="0"/>
              </a:p>
              <a:p>
                <a:r>
                  <a:rPr lang="en-US" dirty="0"/>
                  <a:t>What does this mean?</a:t>
                </a:r>
              </a:p>
              <a:p>
                <a:pPr lvl="1"/>
                <a:r>
                  <a:rPr lang="en-US" b="1" dirty="0"/>
                  <a:t>While </a:t>
                </a:r>
                <a14:m>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𝒚</m:t>
                        </m:r>
                      </m:e>
                    </m:acc>
                  </m:oMath>
                </a14:m>
                <a:r>
                  <a:rPr lang="en-US" b="1" dirty="0"/>
                  <a:t> is at a steady state, </a:t>
                </a:r>
                <a14:m>
                  <m:oMath xmlns:m="http://schemas.openxmlformats.org/officeDocument/2006/math">
                    <m:r>
                      <a:rPr lang="en-US" b="1" i="1" smtClean="0">
                        <a:latin typeface="Cambria Math" panose="02040503050406030204" pitchFamily="18" charset="0"/>
                      </a:rPr>
                      <m:t>𝒚</m:t>
                    </m:r>
                  </m:oMath>
                </a14:m>
                <a:r>
                  <a:rPr lang="en-US" b="1" dirty="0"/>
                  <a:t> is growing!</a:t>
                </a:r>
              </a:p>
              <a:p>
                <a:r>
                  <a:rPr lang="en-US" dirty="0"/>
                  <a:t>Proposition 4.3: In the steady state -</a:t>
                </a:r>
              </a:p>
              <a:p>
                <a:pPr lvl="1"/>
                <a:r>
                  <a:rPr lang="en-US" dirty="0"/>
                  <a:t>GDP per capita grows at the rate of technological progress</a:t>
                </a:r>
              </a:p>
              <a:p>
                <a:pPr lvl="1"/>
                <a:r>
                  <a:rPr lang="en-US" dirty="0"/>
                  <a:t>capital per worker grows at the rate of technological progress</a:t>
                </a:r>
              </a:p>
              <a:p>
                <a:pPr lvl="1"/>
                <a:r>
                  <a:rPr lang="en-US" dirty="0"/>
                  <a:t>The ratio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𝐾</m:t>
                        </m:r>
                      </m:num>
                      <m:den>
                        <m:r>
                          <a:rPr lang="en-US" b="0" i="1" smtClean="0">
                            <a:latin typeface="Cambria Math" panose="02040503050406030204" pitchFamily="18" charset="0"/>
                          </a:rPr>
                          <m:t>𝑌</m:t>
                        </m:r>
                      </m:den>
                    </m:f>
                  </m:oMath>
                </a14:m>
                <a:r>
                  <a:rPr lang="en-US" dirty="0"/>
                  <a:t> is constant</a:t>
                </a:r>
              </a:p>
              <a:p>
                <a:pPr lvl="1"/>
                <a:endParaRPr lang="en-US" dirty="0"/>
              </a:p>
            </p:txBody>
          </p:sp>
        </mc:Choice>
        <mc:Fallback xmlns="">
          <p:sp>
            <p:nvSpPr>
              <p:cNvPr id="3" name="Content Placeholder 2">
                <a:extLst>
                  <a:ext uri="{FF2B5EF4-FFF2-40B4-BE49-F238E27FC236}">
                    <a16:creationId xmlns:a16="http://schemas.microsoft.com/office/drawing/2014/main" id="{A347F62C-1413-59FE-BE48-898E99C939FE}"/>
                  </a:ext>
                </a:extLst>
              </p:cNvPr>
              <p:cNvSpPr>
                <a:spLocks noGrp="1" noRot="1" noChangeAspect="1" noMove="1" noResize="1" noEditPoints="1" noAdjustHandles="1" noChangeArrowheads="1" noChangeShapeType="1" noTextEdit="1"/>
              </p:cNvSpPr>
              <p:nvPr>
                <p:ph idx="1"/>
              </p:nvPr>
            </p:nvSpPr>
            <p:spPr>
              <a:xfrm>
                <a:off x="838200" y="1825624"/>
                <a:ext cx="10515600" cy="4924799"/>
              </a:xfrm>
              <a:blipFill>
                <a:blip r:embed="rId2"/>
                <a:stretch>
                  <a:fillRect l="-1086" t="-2828"/>
                </a:stretch>
              </a:blipFill>
            </p:spPr>
            <p:txBody>
              <a:bodyPr/>
              <a:lstStyle/>
              <a:p>
                <a:r>
                  <a:rPr lang="en-US">
                    <a:noFill/>
                  </a:rPr>
                  <a:t> </a:t>
                </a:r>
              </a:p>
            </p:txBody>
          </p:sp>
        </mc:Fallback>
      </mc:AlternateContent>
    </p:spTree>
    <p:extLst>
      <p:ext uri="{BB962C8B-B14F-4D97-AF65-F5344CB8AC3E}">
        <p14:creationId xmlns:p14="http://schemas.microsoft.com/office/powerpoint/2010/main" val="11105176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472B6-DACE-1F51-D2C7-6ABAEAB3E216}"/>
              </a:ext>
            </a:extLst>
          </p:cNvPr>
          <p:cNvSpPr>
            <a:spLocks noGrp="1"/>
          </p:cNvSpPr>
          <p:nvPr>
            <p:ph type="title"/>
          </p:nvPr>
        </p:nvSpPr>
        <p:spPr/>
        <p:txBody>
          <a:bodyPr/>
          <a:lstStyle/>
          <a:p>
            <a:r>
              <a:rPr lang="en-US" dirty="0"/>
              <a:t>Concluding Remarks</a:t>
            </a:r>
          </a:p>
        </p:txBody>
      </p:sp>
      <p:sp>
        <p:nvSpPr>
          <p:cNvPr id="3" name="Content Placeholder 2">
            <a:extLst>
              <a:ext uri="{FF2B5EF4-FFF2-40B4-BE49-F238E27FC236}">
                <a16:creationId xmlns:a16="http://schemas.microsoft.com/office/drawing/2014/main" id="{3E2AAB10-F477-0CFC-00E4-9DAE3AD09773}"/>
              </a:ext>
            </a:extLst>
          </p:cNvPr>
          <p:cNvSpPr>
            <a:spLocks noGrp="1"/>
          </p:cNvSpPr>
          <p:nvPr>
            <p:ph idx="1"/>
          </p:nvPr>
        </p:nvSpPr>
        <p:spPr/>
        <p:txBody>
          <a:bodyPr/>
          <a:lstStyle/>
          <a:p>
            <a:r>
              <a:rPr lang="en-US" dirty="0"/>
              <a:t>In the very long run, GDP per capita converges to a steady state</a:t>
            </a:r>
          </a:p>
          <a:p>
            <a:r>
              <a:rPr lang="en-US" dirty="0"/>
              <a:t>Some assumptions are not realistic: </a:t>
            </a:r>
          </a:p>
          <a:p>
            <a:pPr lvl="1"/>
            <a:r>
              <a:rPr lang="en-US" dirty="0"/>
              <a:t>population growth may be slowing down, labor share has declined, depreciation will vary by type of capital, there may be barriers to entry, we may not have constant returns to scale, not everyone is in the labor force</a:t>
            </a:r>
          </a:p>
          <a:p>
            <a:r>
              <a:rPr lang="en-US" dirty="0"/>
              <a:t>Technology change (productivity growth) is the key to sustainable, long-term economic growth</a:t>
            </a:r>
          </a:p>
        </p:txBody>
      </p:sp>
    </p:spTree>
    <p:extLst>
      <p:ext uri="{BB962C8B-B14F-4D97-AF65-F5344CB8AC3E}">
        <p14:creationId xmlns:p14="http://schemas.microsoft.com/office/powerpoint/2010/main" val="4001878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C3A4E6-235B-8FFC-3A4C-FF1C47286DBF}"/>
              </a:ext>
            </a:extLst>
          </p:cNvPr>
          <p:cNvPicPr>
            <a:picLocks noChangeAspect="1"/>
          </p:cNvPicPr>
          <p:nvPr/>
        </p:nvPicPr>
        <p:blipFill>
          <a:blip r:embed="rId2"/>
          <a:stretch>
            <a:fillRect/>
          </a:stretch>
        </p:blipFill>
        <p:spPr>
          <a:xfrm>
            <a:off x="4501978" y="1020812"/>
            <a:ext cx="7772400" cy="5837188"/>
          </a:xfrm>
          <a:prstGeom prst="rect">
            <a:avLst/>
          </a:prstGeom>
        </p:spPr>
      </p:pic>
      <p:sp>
        <p:nvSpPr>
          <p:cNvPr id="2" name="Title 1">
            <a:extLst>
              <a:ext uri="{FF2B5EF4-FFF2-40B4-BE49-F238E27FC236}">
                <a16:creationId xmlns:a16="http://schemas.microsoft.com/office/drawing/2014/main" id="{03C7EC65-3B83-8E68-05D2-8F01A0C4C688}"/>
              </a:ext>
            </a:extLst>
          </p:cNvPr>
          <p:cNvSpPr>
            <a:spLocks noGrp="1"/>
          </p:cNvSpPr>
          <p:nvPr>
            <p:ph type="title"/>
          </p:nvPr>
        </p:nvSpPr>
        <p:spPr/>
        <p:txBody>
          <a:bodyPr/>
          <a:lstStyle/>
          <a:p>
            <a:r>
              <a:rPr lang="en-US" dirty="0"/>
              <a:t>Very Long Run</a:t>
            </a:r>
          </a:p>
        </p:txBody>
      </p:sp>
      <p:sp>
        <p:nvSpPr>
          <p:cNvPr id="3" name="Content Placeholder 2">
            <a:extLst>
              <a:ext uri="{FF2B5EF4-FFF2-40B4-BE49-F238E27FC236}">
                <a16:creationId xmlns:a16="http://schemas.microsoft.com/office/drawing/2014/main" id="{026C0663-F5E3-A178-0EED-1C553252FDE0}"/>
              </a:ext>
            </a:extLst>
          </p:cNvPr>
          <p:cNvSpPr>
            <a:spLocks noGrp="1"/>
          </p:cNvSpPr>
          <p:nvPr>
            <p:ph idx="1"/>
          </p:nvPr>
        </p:nvSpPr>
        <p:spPr/>
        <p:txBody>
          <a:bodyPr/>
          <a:lstStyle/>
          <a:p>
            <a:r>
              <a:rPr lang="en-US" dirty="0"/>
              <a:t>Other countries have</a:t>
            </a:r>
            <a:br>
              <a:rPr lang="en-US" dirty="0"/>
            </a:br>
            <a:r>
              <a:rPr lang="en-US" dirty="0"/>
              <a:t>gone through similar</a:t>
            </a:r>
            <a:br>
              <a:rPr lang="en-US" dirty="0"/>
            </a:br>
            <a:r>
              <a:rPr lang="en-US" dirty="0"/>
              <a:t>shifts</a:t>
            </a:r>
          </a:p>
          <a:p>
            <a:r>
              <a:rPr lang="en-US" dirty="0"/>
              <a:t>These countries start</a:t>
            </a:r>
            <a:br>
              <a:rPr lang="en-US" dirty="0"/>
            </a:br>
            <a:r>
              <a:rPr lang="en-US" dirty="0"/>
              <a:t>not much above</a:t>
            </a:r>
            <a:br>
              <a:rPr lang="en-US" dirty="0"/>
            </a:br>
            <a:r>
              <a:rPr lang="en-US" dirty="0"/>
              <a:t>the subsistence level</a:t>
            </a:r>
            <a:br>
              <a:rPr lang="en-US" dirty="0"/>
            </a:br>
            <a:r>
              <a:rPr lang="en-US" dirty="0"/>
              <a:t>and at different dates</a:t>
            </a:r>
            <a:br>
              <a:rPr lang="en-US" dirty="0"/>
            </a:br>
            <a:r>
              <a:rPr lang="en-US" dirty="0"/>
              <a:t>they began to grow</a:t>
            </a:r>
          </a:p>
        </p:txBody>
      </p:sp>
    </p:spTree>
    <p:extLst>
      <p:ext uri="{BB962C8B-B14F-4D97-AF65-F5344CB8AC3E}">
        <p14:creationId xmlns:p14="http://schemas.microsoft.com/office/powerpoint/2010/main" val="1410575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66826-57C2-5495-4E9F-642223395E53}"/>
              </a:ext>
            </a:extLst>
          </p:cNvPr>
          <p:cNvSpPr>
            <a:spLocks noGrp="1"/>
          </p:cNvSpPr>
          <p:nvPr>
            <p:ph type="title"/>
          </p:nvPr>
        </p:nvSpPr>
        <p:spPr/>
        <p:txBody>
          <a:bodyPr/>
          <a:lstStyle/>
          <a:p>
            <a:r>
              <a:rPr lang="en-US" dirty="0"/>
              <a:t>The Kaldor Facts</a:t>
            </a:r>
          </a:p>
        </p:txBody>
      </p:sp>
      <p:sp>
        <p:nvSpPr>
          <p:cNvPr id="3" name="Content Placeholder 2">
            <a:extLst>
              <a:ext uri="{FF2B5EF4-FFF2-40B4-BE49-F238E27FC236}">
                <a16:creationId xmlns:a16="http://schemas.microsoft.com/office/drawing/2014/main" id="{5BEABBAD-5953-7BA4-1277-660763536214}"/>
              </a:ext>
            </a:extLst>
          </p:cNvPr>
          <p:cNvSpPr>
            <a:spLocks noGrp="1"/>
          </p:cNvSpPr>
          <p:nvPr>
            <p:ph idx="1"/>
          </p:nvPr>
        </p:nvSpPr>
        <p:spPr/>
        <p:txBody>
          <a:bodyPr/>
          <a:lstStyle/>
          <a:p>
            <a:r>
              <a:rPr lang="en-US" dirty="0"/>
              <a:t>Kaldor (1957) summarized empirical observations from economic growth in advanced economies </a:t>
            </a:r>
          </a:p>
          <a:p>
            <a:pPr lvl="1"/>
            <a:r>
              <a:rPr lang="en-US" dirty="0"/>
              <a:t>Basis for success of the neoclassical growth model</a:t>
            </a:r>
          </a:p>
          <a:p>
            <a:pPr lvl="1"/>
            <a:r>
              <a:rPr lang="en-US" dirty="0"/>
              <a:t>Emphasis on physical capital accumulation </a:t>
            </a:r>
          </a:p>
          <a:p>
            <a:r>
              <a:rPr lang="en-US" dirty="0"/>
              <a:t>Kaldor Observations or Kaldor Facts</a:t>
            </a:r>
          </a:p>
          <a:p>
            <a:pPr lvl="1"/>
            <a:r>
              <a:rPr lang="en-US" dirty="0"/>
              <a:t>1) The rate of growth of GDP per capita is constant</a:t>
            </a:r>
          </a:p>
          <a:p>
            <a:pPr lvl="1"/>
            <a:r>
              <a:rPr lang="en-US" dirty="0"/>
              <a:t>2) The ratio of total capital stock to GDP is constant</a:t>
            </a:r>
          </a:p>
          <a:p>
            <a:pPr lvl="1"/>
            <a:r>
              <a:rPr lang="en-US" dirty="0"/>
              <a:t>3) Share of labor and capital income in GDP are constant</a:t>
            </a:r>
          </a:p>
          <a:p>
            <a:pPr lvl="1"/>
            <a:r>
              <a:rPr lang="en-US" dirty="0"/>
              <a:t>4) The average rate of return on capital is constant</a:t>
            </a:r>
          </a:p>
        </p:txBody>
      </p:sp>
    </p:spTree>
    <p:extLst>
      <p:ext uri="{BB962C8B-B14F-4D97-AF65-F5344CB8AC3E}">
        <p14:creationId xmlns:p14="http://schemas.microsoft.com/office/powerpoint/2010/main" val="22157360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9404</TotalTime>
  <Words>5204</Words>
  <Application>Microsoft Macintosh PowerPoint</Application>
  <PresentationFormat>Widescreen</PresentationFormat>
  <Paragraphs>575</Paragraphs>
  <Slides>78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78</vt:i4>
      </vt:variant>
    </vt:vector>
  </HeadingPairs>
  <TitlesOfParts>
    <vt:vector size="83" baseType="lpstr">
      <vt:lpstr>Arial</vt:lpstr>
      <vt:lpstr>Calibri</vt:lpstr>
      <vt:lpstr>Calibri Light</vt:lpstr>
      <vt:lpstr>Cambria Math</vt:lpstr>
      <vt:lpstr>Office Theme</vt:lpstr>
      <vt:lpstr>Econ 642: Week 2</vt:lpstr>
      <vt:lpstr>Announcements</vt:lpstr>
      <vt:lpstr>Economic Growth Overview</vt:lpstr>
      <vt:lpstr>Economic Growth</vt:lpstr>
      <vt:lpstr>PowerPoint Presentation</vt:lpstr>
      <vt:lpstr>Economic Growth in the Very Long Run</vt:lpstr>
      <vt:lpstr>Very Long Run</vt:lpstr>
      <vt:lpstr>Very Long Run</vt:lpstr>
      <vt:lpstr>The Kaldor Facts</vt:lpstr>
      <vt:lpstr>Kaldor Facts</vt:lpstr>
      <vt:lpstr>Kaldor Facts</vt:lpstr>
      <vt:lpstr>Kaldor Facts</vt:lpstr>
      <vt:lpstr>Kaldor Facts</vt:lpstr>
      <vt:lpstr>Growth Rates Across Countries</vt:lpstr>
      <vt:lpstr>Growth Rates Across Countries</vt:lpstr>
      <vt:lpstr>Economic Growth</vt:lpstr>
      <vt:lpstr>Solow Growth Model</vt:lpstr>
      <vt:lpstr>The Solow Growth Model</vt:lpstr>
      <vt:lpstr>Solow Growth Model: Model Inputs</vt:lpstr>
      <vt:lpstr>Model Inputs</vt:lpstr>
      <vt:lpstr>Model Inputs: Production Function</vt:lpstr>
      <vt:lpstr>Model Input: Production Function</vt:lpstr>
      <vt:lpstr>Model Input: Production Function</vt:lpstr>
      <vt:lpstr>Model Input: Production Function</vt:lpstr>
      <vt:lpstr>Model Input: Production Function</vt:lpstr>
      <vt:lpstr>Model Input: Production Function</vt:lpstr>
      <vt:lpstr>Model Inputs: Cobb Douglas</vt:lpstr>
      <vt:lpstr>Model Inputs: Population and Labor Supply</vt:lpstr>
      <vt:lpstr>Model Inputs: Consumption and Investment</vt:lpstr>
      <vt:lpstr>Model Inputs: Consumption and Investment</vt:lpstr>
      <vt:lpstr>Model Inputs: Depreciation and Capital</vt:lpstr>
      <vt:lpstr>Model Inputs: Depreciation and Capital</vt:lpstr>
      <vt:lpstr>Solow Growth Model: Mechanisms of the Model</vt:lpstr>
      <vt:lpstr>Mechanisms of the Model</vt:lpstr>
      <vt:lpstr>Mechanisms: Per Capita Production Function</vt:lpstr>
      <vt:lpstr>Mechanisms: Per Capita Production Function</vt:lpstr>
      <vt:lpstr>Mechanisms: Dynamics of Capital per Worker</vt:lpstr>
      <vt:lpstr>Mechanisms: Dynamics of Capital per Worker</vt:lpstr>
      <vt:lpstr>Mechanisms: Dynamics of Capital per Worker</vt:lpstr>
      <vt:lpstr>Mechanisms</vt:lpstr>
      <vt:lpstr>Mechanisms</vt:lpstr>
      <vt:lpstr>Mechanisms</vt:lpstr>
      <vt:lpstr>Mechanisms</vt:lpstr>
      <vt:lpstr>Mechanisms</vt:lpstr>
      <vt:lpstr>Mechanisms</vt:lpstr>
      <vt:lpstr>Mechanisms</vt:lpstr>
      <vt:lpstr>Mechanisms: Dynamics of Capital per Worker</vt:lpstr>
      <vt:lpstr>Mechanisms: Dynamics of Capital per Worker</vt:lpstr>
      <vt:lpstr>Mechanisms: Growth and Level Effects</vt:lpstr>
      <vt:lpstr>Mechanisms: Growth and Level Effects</vt:lpstr>
      <vt:lpstr>Mechanisms: Growth and Level Effects</vt:lpstr>
      <vt:lpstr>Mechanisms: Growth and Level Effects</vt:lpstr>
      <vt:lpstr>Mechanisms: Growth and Level Effects</vt:lpstr>
      <vt:lpstr>Solow Growth Model: The Golden Rule</vt:lpstr>
      <vt:lpstr>The Golden Rule</vt:lpstr>
      <vt:lpstr>The Golden Rule</vt:lpstr>
      <vt:lpstr>The Golden Rule</vt:lpstr>
      <vt:lpstr>Solow Growth Model: Markets</vt:lpstr>
      <vt:lpstr>Markets</vt:lpstr>
      <vt:lpstr>Markets: Factor Markets</vt:lpstr>
      <vt:lpstr>Markets: Factor Markets</vt:lpstr>
      <vt:lpstr>Markets: The Firm’s Decision</vt:lpstr>
      <vt:lpstr>Markets: The Firm’s Decision</vt:lpstr>
      <vt:lpstr>Markets: The Firm’s Decision</vt:lpstr>
      <vt:lpstr>Markets: Market Clearing</vt:lpstr>
      <vt:lpstr>Markets: Market Clearing</vt:lpstr>
      <vt:lpstr>Markets: Market Clearing</vt:lpstr>
      <vt:lpstr>Markets: Profits</vt:lpstr>
      <vt:lpstr>Markets: Profits</vt:lpstr>
      <vt:lpstr>Markets: Interest Rates</vt:lpstr>
      <vt:lpstr>Markets: Interest Rates</vt:lpstr>
      <vt:lpstr>Solow Growth Model: Technological Progress</vt:lpstr>
      <vt:lpstr>Technological Progress</vt:lpstr>
      <vt:lpstr>Technological Progress</vt:lpstr>
      <vt:lpstr>Technological Progress</vt:lpstr>
      <vt:lpstr>Technological Progress</vt:lpstr>
      <vt:lpstr>Technological Progress</vt:lpstr>
      <vt:lpstr>Concluding Remarks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2</dc:title>
  <dc:creator>Samuel Rowe</dc:creator>
  <cp:lastModifiedBy>Samuel Rowe</cp:lastModifiedBy>
  <cp:revision>43</cp:revision>
  <dcterms:created xsi:type="dcterms:W3CDTF">2023-11-26T00:42:56Z</dcterms:created>
  <dcterms:modified xsi:type="dcterms:W3CDTF">2023-12-09T14:14:31Z</dcterms:modified>
</cp:coreProperties>
</file>